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68" r:id="rId3"/>
    <p:sldId id="381" r:id="rId4"/>
    <p:sldId id="257" r:id="rId5"/>
    <p:sldId id="258" r:id="rId6"/>
    <p:sldId id="380" r:id="rId7"/>
    <p:sldId id="259" r:id="rId8"/>
    <p:sldId id="260" r:id="rId9"/>
    <p:sldId id="261" r:id="rId10"/>
    <p:sldId id="262" r:id="rId11"/>
    <p:sldId id="265" r:id="rId12"/>
    <p:sldId id="267" r:id="rId13"/>
    <p:sldId id="268" r:id="rId14"/>
    <p:sldId id="365" r:id="rId15"/>
    <p:sldId id="273" r:id="rId16"/>
    <p:sldId id="274" r:id="rId17"/>
    <p:sldId id="276" r:id="rId18"/>
    <p:sldId id="277" r:id="rId19"/>
    <p:sldId id="278" r:id="rId20"/>
    <p:sldId id="280" r:id="rId21"/>
    <p:sldId id="281" r:id="rId22"/>
    <p:sldId id="282" r:id="rId23"/>
    <p:sldId id="283" r:id="rId24"/>
    <p:sldId id="374" r:id="rId25"/>
    <p:sldId id="284" r:id="rId26"/>
    <p:sldId id="375" r:id="rId27"/>
    <p:sldId id="376" r:id="rId28"/>
    <p:sldId id="286" r:id="rId29"/>
    <p:sldId id="288" r:id="rId30"/>
    <p:sldId id="292" r:id="rId31"/>
    <p:sldId id="296" r:id="rId32"/>
    <p:sldId id="297" r:id="rId33"/>
    <p:sldId id="298" r:id="rId34"/>
    <p:sldId id="300" r:id="rId35"/>
    <p:sldId id="301" r:id="rId36"/>
    <p:sldId id="379" r:id="rId37"/>
    <p:sldId id="303" r:id="rId38"/>
    <p:sldId id="304" r:id="rId39"/>
    <p:sldId id="308" r:id="rId40"/>
    <p:sldId id="373" r:id="rId41"/>
    <p:sldId id="366" r:id="rId42"/>
    <p:sldId id="310" r:id="rId43"/>
    <p:sldId id="311" r:id="rId44"/>
    <p:sldId id="312" r:id="rId45"/>
    <p:sldId id="313" r:id="rId46"/>
    <p:sldId id="314" r:id="rId47"/>
    <p:sldId id="315" r:id="rId48"/>
    <p:sldId id="316" r:id="rId49"/>
    <p:sldId id="377" r:id="rId50"/>
    <p:sldId id="317" r:id="rId51"/>
    <p:sldId id="318" r:id="rId52"/>
    <p:sldId id="322" r:id="rId53"/>
    <p:sldId id="324" r:id="rId54"/>
    <p:sldId id="325" r:id="rId55"/>
    <p:sldId id="326" r:id="rId56"/>
    <p:sldId id="327" r:id="rId57"/>
    <p:sldId id="367" r:id="rId58"/>
    <p:sldId id="331" r:id="rId59"/>
    <p:sldId id="333" r:id="rId60"/>
    <p:sldId id="334" r:id="rId61"/>
    <p:sldId id="370" r:id="rId62"/>
    <p:sldId id="371" r:id="rId63"/>
    <p:sldId id="378" r:id="rId64"/>
    <p:sldId id="372" r:id="rId65"/>
    <p:sldId id="338" r:id="rId66"/>
    <p:sldId id="343" r:id="rId67"/>
    <p:sldId id="344" r:id="rId68"/>
    <p:sldId id="346" r:id="rId69"/>
    <p:sldId id="347" r:id="rId70"/>
    <p:sldId id="361" r:id="rId71"/>
    <p:sldId id="362" r:id="rId72"/>
    <p:sldId id="363" r:id="rId73"/>
    <p:sldId id="38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2257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C2630-879F-4296-8990-441937CF1193}" type="datetimeFigureOut">
              <a:rPr lang="zh-CN" altLang="en-US" smtClean="0"/>
              <a:t>2023/12/1 Friday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142A1-29B8-401F-9BCA-E7349F778B5A}" type="slidenum">
              <a:rPr lang="zh-CN" altLang="en-US" smtClean="0"/>
              <a:t>‹#›</a:t>
            </a:fld>
            <a:endParaRPr lang="zh-CN" altLang="en-US"/>
          </a:p>
        </p:txBody>
      </p:sp>
    </p:spTree>
    <p:extLst>
      <p:ext uri="{BB962C8B-B14F-4D97-AF65-F5344CB8AC3E}">
        <p14:creationId xmlns:p14="http://schemas.microsoft.com/office/powerpoint/2010/main" val="342469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具体肿瘤发生总是经历多步骤，包括 </a:t>
            </a:r>
            <a:r>
              <a:rPr lang="en-US" altLang="zh-CN" dirty="0" smtClean="0"/>
              <a:t>oncogene</a:t>
            </a:r>
            <a:r>
              <a:rPr lang="zh-CN" altLang="en-US" dirty="0" smtClean="0"/>
              <a:t>激活</a:t>
            </a:r>
            <a:r>
              <a:rPr lang="en-US" altLang="zh-CN" dirty="0" smtClean="0"/>
              <a:t>+tumor suppressor</a:t>
            </a:r>
            <a:r>
              <a:rPr lang="zh-CN" altLang="en-US" dirty="0" smtClean="0"/>
              <a:t>灭活，其中有</a:t>
            </a:r>
            <a:r>
              <a:rPr lang="en-US" altLang="zh-CN" dirty="0" smtClean="0"/>
              <a:t>genetic alterations </a:t>
            </a:r>
            <a:r>
              <a:rPr lang="zh-CN" altLang="en-US" dirty="0" smtClean="0"/>
              <a:t>也有 </a:t>
            </a:r>
            <a:r>
              <a:rPr lang="en-US" altLang="zh-CN" dirty="0" smtClean="0"/>
              <a:t>epigenetic alterations</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1</a:t>
            </a:fld>
            <a:endParaRPr lang="zh-CN" altLang="en-US"/>
          </a:p>
        </p:txBody>
      </p:sp>
    </p:spTree>
    <p:extLst>
      <p:ext uri="{BB962C8B-B14F-4D97-AF65-F5344CB8AC3E}">
        <p14:creationId xmlns:p14="http://schemas.microsoft.com/office/powerpoint/2010/main" val="502023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F50CA-BC67-4C48-BC77-A7120761D3C7}" type="slidenum">
              <a:rPr lang="en-US" altLang="zh-CN"/>
              <a:pPr/>
              <a:t>12</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7673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226BD-3E94-4CB0-A4E8-07B6A2D892CF}" type="slidenum">
              <a:rPr lang="en-US" altLang="zh-CN"/>
              <a:pPr/>
              <a:t>13</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9728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95E43-D213-4515-A898-4BFF976C177F}" type="slidenum">
              <a:rPr lang="en-US" altLang="zh-CN"/>
              <a:pPr/>
              <a:t>15</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altLang="zh-CN" dirty="0" smtClean="0"/>
              <a:t>Colon</a:t>
            </a:r>
            <a:r>
              <a:rPr lang="zh-CN" altLang="en-US" dirty="0" smtClean="0"/>
              <a:t> </a:t>
            </a:r>
            <a:r>
              <a:rPr lang="en-US" altLang="zh-CN" dirty="0" smtClean="0"/>
              <a:t>cancer</a:t>
            </a:r>
            <a:r>
              <a:rPr lang="zh-CN" altLang="en-US" dirty="0" smtClean="0"/>
              <a:t>演变历程，染色体层次分析，尤其</a:t>
            </a:r>
            <a:r>
              <a:rPr lang="en-US" altLang="zh-CN" dirty="0" smtClean="0"/>
              <a:t>LOH</a:t>
            </a:r>
            <a:r>
              <a:rPr lang="zh-CN" altLang="en-US" dirty="0" smtClean="0"/>
              <a:t>分析</a:t>
            </a:r>
            <a:endParaRPr lang="zh-CN" altLang="zh-CN" dirty="0"/>
          </a:p>
        </p:txBody>
      </p:sp>
    </p:spTree>
    <p:extLst>
      <p:ext uri="{BB962C8B-B14F-4D97-AF65-F5344CB8AC3E}">
        <p14:creationId xmlns:p14="http://schemas.microsoft.com/office/powerpoint/2010/main" val="25615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05036A-965C-4723-84BF-5574536980D0}" type="slidenum">
              <a:rPr lang="en-US" altLang="zh-CN"/>
              <a:pPr/>
              <a:t>16</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altLang="zh-CN" dirty="0" smtClean="0"/>
              <a:t>Colon</a:t>
            </a:r>
            <a:r>
              <a:rPr lang="zh-CN" altLang="en-US" dirty="0" smtClean="0"/>
              <a:t> </a:t>
            </a:r>
            <a:r>
              <a:rPr lang="en-US" altLang="zh-CN" dirty="0" smtClean="0"/>
              <a:t>cancer</a:t>
            </a:r>
            <a:r>
              <a:rPr lang="zh-CN" altLang="en-US" dirty="0" smtClean="0"/>
              <a:t>演变历程，分子层次分析，</a:t>
            </a:r>
            <a:r>
              <a:rPr lang="en-US" altLang="zh-CN" dirty="0" smtClean="0"/>
              <a:t>APC…</a:t>
            </a:r>
            <a:endParaRPr lang="zh-CN" altLang="zh-CN" dirty="0"/>
          </a:p>
        </p:txBody>
      </p:sp>
    </p:spTree>
    <p:extLst>
      <p:ext uri="{BB962C8B-B14F-4D97-AF65-F5344CB8AC3E}">
        <p14:creationId xmlns:p14="http://schemas.microsoft.com/office/powerpoint/2010/main" val="367376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4C5A3-26CF-4920-97C0-D6B5684E9565}" type="slidenum">
              <a:rPr lang="en-US" altLang="zh-CN"/>
              <a:pPr/>
              <a:t>17</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zh-CN" altLang="en-US" dirty="0" smtClean="0"/>
              <a:t>目前肿瘤基因组研究会给出更详细的信息</a:t>
            </a:r>
            <a:endParaRPr lang="zh-CN" altLang="zh-CN" dirty="0"/>
          </a:p>
        </p:txBody>
      </p:sp>
    </p:spTree>
    <p:extLst>
      <p:ext uri="{BB962C8B-B14F-4D97-AF65-F5344CB8AC3E}">
        <p14:creationId xmlns:p14="http://schemas.microsoft.com/office/powerpoint/2010/main" val="346202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2F971-0CD1-4D8A-A5DE-83CF932DE418}" type="slidenum">
              <a:rPr lang="en-US" altLang="zh-CN"/>
              <a:pPr/>
              <a:t>18</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zh-CN" altLang="en-US" dirty="0" smtClean="0"/>
              <a:t>肿瘤突变发生过程现在尚无定论，很多结论也只是推测，只能是说代表了目前的主流学术观点。至于真的情况如何，还得依赖最新生物技术，手段应用。</a:t>
            </a:r>
            <a:endParaRPr lang="zh-CN" altLang="zh-CN" dirty="0"/>
          </a:p>
        </p:txBody>
      </p:sp>
    </p:spTree>
    <p:extLst>
      <p:ext uri="{BB962C8B-B14F-4D97-AF65-F5344CB8AC3E}">
        <p14:creationId xmlns:p14="http://schemas.microsoft.com/office/powerpoint/2010/main" val="6135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63717E-26EE-4AB6-BC34-F577C0655F3B}" type="slidenum">
              <a:rPr lang="en-US" altLang="zh-CN"/>
              <a:pPr/>
              <a:t>19</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altLang="zh-CN" dirty="0" smtClean="0"/>
              <a:t>field </a:t>
            </a:r>
            <a:r>
              <a:rPr lang="en-US" altLang="zh-CN" dirty="0" err="1" smtClean="0"/>
              <a:t>cancerization</a:t>
            </a:r>
            <a:r>
              <a:rPr lang="zh-CN" altLang="en-US" dirty="0" smtClean="0"/>
              <a:t>的原因是什么？</a:t>
            </a:r>
            <a:endParaRPr lang="zh-CN" altLang="zh-CN" dirty="0"/>
          </a:p>
        </p:txBody>
      </p:sp>
    </p:spTree>
    <p:extLst>
      <p:ext uri="{BB962C8B-B14F-4D97-AF65-F5344CB8AC3E}">
        <p14:creationId xmlns:p14="http://schemas.microsoft.com/office/powerpoint/2010/main" val="1597935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4103A-D1D4-45EA-AAED-479330A7E8F2}" type="slidenum">
              <a:rPr lang="en-US" altLang="zh-CN"/>
              <a:pPr/>
              <a:t>20</a:t>
            </a:fld>
            <a:endParaRPr lang="en-US" altLang="zh-CN"/>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zh-CN" altLang="en-US" dirty="0" smtClean="0"/>
              <a:t>一些看起来似乎独立的肿瘤克隆实际上起源于一个早期的肿瘤变异前体细胞</a:t>
            </a:r>
            <a:endParaRPr lang="zh-CN" altLang="zh-CN" dirty="0"/>
          </a:p>
        </p:txBody>
      </p:sp>
    </p:spTree>
    <p:extLst>
      <p:ext uri="{BB962C8B-B14F-4D97-AF65-F5344CB8AC3E}">
        <p14:creationId xmlns:p14="http://schemas.microsoft.com/office/powerpoint/2010/main" val="105737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D9DDA1-5486-4447-8A3B-082EF4315039}" type="slidenum">
              <a:rPr lang="en-US" altLang="zh-CN"/>
              <a:pPr/>
              <a:t>21</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altLang="zh-CN" dirty="0" smtClean="0"/>
              <a:t>Why p53 mutant</a:t>
            </a:r>
            <a:r>
              <a:rPr lang="en-US" altLang="zh-CN" baseline="0" dirty="0" smtClean="0"/>
              <a:t> cell is equal to p53 positive cell?</a:t>
            </a:r>
            <a:endParaRPr lang="zh-CN" altLang="zh-CN" dirty="0"/>
          </a:p>
        </p:txBody>
      </p:sp>
    </p:spTree>
    <p:extLst>
      <p:ext uri="{BB962C8B-B14F-4D97-AF65-F5344CB8AC3E}">
        <p14:creationId xmlns:p14="http://schemas.microsoft.com/office/powerpoint/2010/main" val="8126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A8089F-8645-49B5-BFAF-EC3D4186E2D5}" type="slidenum">
              <a:rPr lang="en-US" altLang="zh-CN"/>
              <a:pPr/>
              <a:t>22</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Why p53 mutant</a:t>
            </a:r>
            <a:r>
              <a:rPr lang="en-US" altLang="zh-CN" baseline="0" dirty="0" smtClean="0"/>
              <a:t> cell is equal to p53 positive cell?</a:t>
            </a:r>
            <a:endParaRPr lang="zh-CN" altLang="zh-CN" dirty="0" smtClean="0"/>
          </a:p>
          <a:p>
            <a:endParaRPr lang="zh-CN" altLang="zh-CN" dirty="0"/>
          </a:p>
        </p:txBody>
      </p:sp>
    </p:spTree>
    <p:extLst>
      <p:ext uri="{BB962C8B-B14F-4D97-AF65-F5344CB8AC3E}">
        <p14:creationId xmlns:p14="http://schemas.microsoft.com/office/powerpoint/2010/main" val="339709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B07C4-F611-48AB-B13D-5A6BEE3B363E}" type="slidenum">
              <a:rPr lang="en-US" altLang="zh-CN"/>
              <a:pPr/>
              <a:t>4</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zh-CN" altLang="en-US" dirty="0" smtClean="0"/>
              <a:t>普通癌症，如肺癌，乳腺癌年龄越大，发病率越高，但是非常老的个体，癌症发病率下降。</a:t>
            </a:r>
            <a:endParaRPr lang="zh-CN" altLang="zh-CN" dirty="0"/>
          </a:p>
        </p:txBody>
      </p:sp>
    </p:spTree>
    <p:extLst>
      <p:ext uri="{BB962C8B-B14F-4D97-AF65-F5344CB8AC3E}">
        <p14:creationId xmlns:p14="http://schemas.microsoft.com/office/powerpoint/2010/main" val="229351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6ECDA-164B-4027-BFE3-A5E21CBF1FF2}" type="slidenum">
              <a:rPr lang="en-US" altLang="zh-CN"/>
              <a:pPr/>
              <a:t>23</a:t>
            </a:fld>
            <a:endParaRPr lang="en-US" altLang="zh-CN"/>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10250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肿瘤异质性</a:t>
            </a:r>
            <a:r>
              <a:rPr lang="zh-CN" altLang="en-US" b="0" dirty="0" smtClean="0"/>
              <a:t>（</a:t>
            </a:r>
            <a:r>
              <a:rPr lang="en-US" altLang="zh-CN" sz="1200" b="0" i="0" kern="1200" dirty="0" smtClean="0">
                <a:solidFill>
                  <a:schemeClr val="tx1"/>
                </a:solidFill>
                <a:effectLst/>
                <a:latin typeface="+mn-lt"/>
                <a:ea typeface="+mn-ea"/>
                <a:cs typeface="+mn-cs"/>
              </a:rPr>
              <a:t>Tumor heterogeneity</a:t>
            </a:r>
            <a:r>
              <a:rPr lang="zh-CN" altLang="en-US" b="0" dirty="0" smtClean="0"/>
              <a:t>）</a:t>
            </a:r>
            <a:r>
              <a:rPr lang="zh-CN" altLang="en-US" dirty="0" smtClean="0"/>
              <a:t>是目前肿瘤治疗的重大障碍，因而肿瘤的克隆演化是目前肿瘤研究的热点。这主要依赖，单细胞分离，二</a:t>
            </a:r>
            <a:r>
              <a:rPr lang="en-US" altLang="zh-CN" dirty="0" smtClean="0"/>
              <a:t>/</a:t>
            </a:r>
            <a:r>
              <a:rPr lang="zh-CN" altLang="en-US" dirty="0" smtClean="0"/>
              <a:t>三代测序技术的广泛应用。</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24</a:t>
            </a:fld>
            <a:endParaRPr lang="zh-CN" altLang="en-US"/>
          </a:p>
        </p:txBody>
      </p:sp>
    </p:spTree>
    <p:extLst>
      <p:ext uri="{BB962C8B-B14F-4D97-AF65-F5344CB8AC3E}">
        <p14:creationId xmlns:p14="http://schemas.microsoft.com/office/powerpoint/2010/main" val="4135821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10B5AF-3E63-495A-9285-0F3A36546F01}" type="slidenum">
              <a:rPr lang="en-US" altLang="zh-CN"/>
              <a:pPr/>
              <a:t>25</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r>
              <a:rPr lang="zh-CN" altLang="en-US" dirty="0" smtClean="0"/>
              <a:t>简单的理论模型，实际肿瘤中往往不是这么简单</a:t>
            </a:r>
            <a:endParaRPr lang="zh-CN" altLang="zh-CN" dirty="0"/>
          </a:p>
        </p:txBody>
      </p:sp>
    </p:spTree>
    <p:extLst>
      <p:ext uri="{BB962C8B-B14F-4D97-AF65-F5344CB8AC3E}">
        <p14:creationId xmlns:p14="http://schemas.microsoft.com/office/powerpoint/2010/main" val="375520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组织干细胞是目前组织器官修复再生研究的热点，肿瘤干细胞是目前肿瘤研究的一个热点，其中许多关键科学问题尚未解决</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26</a:t>
            </a:fld>
            <a:endParaRPr lang="zh-CN" altLang="en-US"/>
          </a:p>
        </p:txBody>
      </p:sp>
    </p:spTree>
    <p:extLst>
      <p:ext uri="{BB962C8B-B14F-4D97-AF65-F5344CB8AC3E}">
        <p14:creationId xmlns:p14="http://schemas.microsoft.com/office/powerpoint/2010/main" val="3186261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早些时候大家以为，特定癌症内部所有的癌症细胞都是一样的，</a:t>
            </a:r>
            <a:r>
              <a:rPr lang="en-US" altLang="zh-CN" dirty="0" smtClean="0"/>
              <a:t>John Dick </a:t>
            </a:r>
            <a:r>
              <a:rPr lang="zh-CN" altLang="en-US" dirty="0" smtClean="0"/>
              <a:t>首次实验证明癌症内部的癌症细胞在免疫缺陷鼠中成癌本领有非常大的差别，据此提出 </a:t>
            </a:r>
            <a:r>
              <a:rPr lang="en-US" altLang="zh-CN" dirty="0" smtClean="0"/>
              <a:t>cancer stem cell</a:t>
            </a:r>
            <a:r>
              <a:rPr lang="zh-CN" altLang="en-US" dirty="0" smtClean="0"/>
              <a:t>理论。</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27</a:t>
            </a:fld>
            <a:endParaRPr lang="zh-CN" altLang="en-US"/>
          </a:p>
        </p:txBody>
      </p:sp>
    </p:spTree>
    <p:extLst>
      <p:ext uri="{BB962C8B-B14F-4D97-AF65-F5344CB8AC3E}">
        <p14:creationId xmlns:p14="http://schemas.microsoft.com/office/powerpoint/2010/main" val="259469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9317F-9CC3-49C3-95D5-D074AFDF06D5}" type="slidenum">
              <a:rPr lang="en-US" altLang="zh-CN"/>
              <a:pPr/>
              <a:t>28</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537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7325FE-52E6-4869-A26B-9F3BEA5DC90C}" type="slidenum">
              <a:rPr lang="en-US" altLang="zh-CN"/>
              <a:pPr/>
              <a:t>29</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38215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24B626-E3EB-46C0-90F6-CCD6DF2A8AA9}" type="slidenum">
              <a:rPr lang="en-US" altLang="zh-CN"/>
              <a:pPr/>
              <a:t>30</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r>
              <a:rPr lang="zh-CN" altLang="en-US" dirty="0" smtClean="0"/>
              <a:t>常规干细胞的特征：对称分裂 </a:t>
            </a:r>
            <a:r>
              <a:rPr lang="en-US" altLang="zh-CN" dirty="0" smtClean="0"/>
              <a:t>and</a:t>
            </a:r>
            <a:r>
              <a:rPr lang="zh-CN" altLang="en-US" dirty="0" smtClean="0"/>
              <a:t> 不对称分裂</a:t>
            </a:r>
            <a:endParaRPr lang="zh-CN" altLang="zh-CN" dirty="0"/>
          </a:p>
        </p:txBody>
      </p:sp>
    </p:spTree>
    <p:extLst>
      <p:ext uri="{BB962C8B-B14F-4D97-AF65-F5344CB8AC3E}">
        <p14:creationId xmlns:p14="http://schemas.microsoft.com/office/powerpoint/2010/main" val="2896678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4505DF-0542-4E4C-A23C-0B8C65AE8FC4}" type="slidenum">
              <a:rPr lang="en-US" altLang="zh-CN"/>
              <a:pPr/>
              <a:t>31</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0139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74988B-4B16-4EA3-AC20-59AE2217D286}" type="slidenum">
              <a:rPr lang="en-US" altLang="zh-CN"/>
              <a:pPr/>
              <a:t>32</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3684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41FF9-A0BF-4388-BAC9-18D7DE39571A}" type="slidenum">
              <a:rPr lang="en-US" altLang="zh-CN"/>
              <a:pPr/>
              <a:t>5</a:t>
            </a:fld>
            <a:endParaRPr lang="en-US" altLang="zh-CN"/>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zh-CN" altLang="en-US" dirty="0" smtClean="0"/>
              <a:t>群体统计学证据表明：吸烟 和 肺癌 发生有大约 </a:t>
            </a:r>
            <a:r>
              <a:rPr lang="en-US" altLang="zh-CN" dirty="0" smtClean="0"/>
              <a:t>30</a:t>
            </a:r>
            <a:r>
              <a:rPr lang="zh-CN" altLang="en-US" dirty="0" smtClean="0"/>
              <a:t>年的时间间隔</a:t>
            </a:r>
            <a:endParaRPr lang="zh-CN" altLang="zh-CN" dirty="0"/>
          </a:p>
        </p:txBody>
      </p:sp>
    </p:spTree>
    <p:extLst>
      <p:ext uri="{BB962C8B-B14F-4D97-AF65-F5344CB8AC3E}">
        <p14:creationId xmlns:p14="http://schemas.microsoft.com/office/powerpoint/2010/main" val="264564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4A172-8965-4167-8D15-F7CD228E1456}" type="slidenum">
              <a:rPr lang="en-US" altLang="zh-CN"/>
              <a:pPr/>
              <a:t>33</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73482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C1973-F811-4B14-BC90-C3E3DC030855}" type="slidenum">
              <a:rPr lang="en-US" altLang="zh-CN"/>
              <a:pPr/>
              <a:t>34</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66243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17D10-ACE1-4899-AD14-8C40B857334E}" type="slidenum">
              <a:rPr lang="en-US" altLang="zh-CN"/>
              <a:pPr/>
              <a:t>35</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6894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11CE7A-618B-43E0-97C3-5AB9E3EDAC47}" type="slidenum">
              <a:rPr lang="en-US" altLang="zh-CN"/>
              <a:pPr/>
              <a:t>36</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zh-CN" altLang="en-US" dirty="0" smtClean="0"/>
              <a:t>肿瘤异质性的数学建模 ，以及实际肿瘤情况。肿瘤异质性许多问题尚未解决，是目前研究热点，具体内容仅供参考</a:t>
            </a:r>
            <a:endParaRPr lang="zh-CN" altLang="zh-CN" dirty="0"/>
          </a:p>
        </p:txBody>
      </p:sp>
    </p:spTree>
    <p:extLst>
      <p:ext uri="{BB962C8B-B14F-4D97-AF65-F5344CB8AC3E}">
        <p14:creationId xmlns:p14="http://schemas.microsoft.com/office/powerpoint/2010/main" val="519711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CDB511-699F-48D4-8EF0-B9FD227443D9}" type="slidenum">
              <a:rPr lang="en-US" altLang="zh-CN"/>
              <a:pPr/>
              <a:t>37</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zh-CN" altLang="en-US" dirty="0" smtClean="0"/>
              <a:t>肿瘤异质性非常大，同一个肿瘤内部细胞有很大的</a:t>
            </a:r>
            <a:r>
              <a:rPr lang="en-US" altLang="zh-CN" dirty="0" smtClean="0"/>
              <a:t>genetic </a:t>
            </a:r>
            <a:r>
              <a:rPr lang="zh-CN" altLang="en-US" dirty="0" smtClean="0"/>
              <a:t>差异，该图就是很好的例证。</a:t>
            </a:r>
            <a:endParaRPr lang="zh-CN" altLang="zh-CN" dirty="0"/>
          </a:p>
        </p:txBody>
      </p:sp>
    </p:spTree>
    <p:extLst>
      <p:ext uri="{BB962C8B-B14F-4D97-AF65-F5344CB8AC3E}">
        <p14:creationId xmlns:p14="http://schemas.microsoft.com/office/powerpoint/2010/main" val="589759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89AA07-358F-485D-9F69-A226DCC2EF62}" type="slidenum">
              <a:rPr lang="en-US" altLang="zh-CN"/>
              <a:pPr/>
              <a:t>38</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zh-CN" altLang="en-US" dirty="0" smtClean="0"/>
              <a:t>肿瘤异质性除了</a:t>
            </a:r>
            <a:r>
              <a:rPr lang="en-US" altLang="zh-CN" dirty="0" smtClean="0"/>
              <a:t>genetic</a:t>
            </a:r>
            <a:r>
              <a:rPr lang="zh-CN" altLang="en-US" dirty="0" smtClean="0"/>
              <a:t>差异外，还包括</a:t>
            </a:r>
            <a:r>
              <a:rPr lang="en-US" altLang="zh-CN" dirty="0" smtClean="0"/>
              <a:t>epigenetic </a:t>
            </a:r>
            <a:r>
              <a:rPr lang="zh-CN" altLang="en-US" dirty="0" smtClean="0"/>
              <a:t>差异。</a:t>
            </a:r>
            <a:endParaRPr lang="zh-CN" altLang="zh-CN" dirty="0"/>
          </a:p>
        </p:txBody>
      </p:sp>
    </p:spTree>
    <p:extLst>
      <p:ext uri="{BB962C8B-B14F-4D97-AF65-F5344CB8AC3E}">
        <p14:creationId xmlns:p14="http://schemas.microsoft.com/office/powerpoint/2010/main" val="138471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6A72D-D23B-4514-85B8-CFE917686B4F}" type="slidenum">
              <a:rPr lang="en-US" altLang="zh-CN"/>
              <a:pPr/>
              <a:t>39</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r>
              <a:rPr lang="zh-CN" altLang="en-US" dirty="0" smtClean="0"/>
              <a:t>拷贝数变异，另一类</a:t>
            </a:r>
            <a:r>
              <a:rPr lang="en-US" altLang="zh-CN" dirty="0" smtClean="0"/>
              <a:t>cancer genetic alteration</a:t>
            </a:r>
            <a:endParaRPr lang="zh-CN" altLang="zh-CN" dirty="0"/>
          </a:p>
        </p:txBody>
      </p:sp>
    </p:spTree>
    <p:extLst>
      <p:ext uri="{BB962C8B-B14F-4D97-AF65-F5344CB8AC3E}">
        <p14:creationId xmlns:p14="http://schemas.microsoft.com/office/powerpoint/2010/main" val="3627756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Single Oncogene activation always leads to cell apoptosis or senescence</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41</a:t>
            </a:fld>
            <a:endParaRPr lang="zh-CN" altLang="en-US"/>
          </a:p>
        </p:txBody>
      </p:sp>
    </p:spTree>
    <p:extLst>
      <p:ext uri="{BB962C8B-B14F-4D97-AF65-F5344CB8AC3E}">
        <p14:creationId xmlns:p14="http://schemas.microsoft.com/office/powerpoint/2010/main" val="2520487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A44C1C-83D4-4171-99A7-5BC61C891565}" type="slidenum">
              <a:rPr lang="en-US" altLang="zh-CN"/>
              <a:pPr/>
              <a:t>42</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518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0E8EAE-F5CE-457D-BCAE-A0BB7DF025D2}" type="slidenum">
              <a:rPr lang="en-US" altLang="zh-CN"/>
              <a:pPr/>
              <a:t>43</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r>
              <a:rPr lang="zh-CN" altLang="en-US" smtClean="0"/>
              <a:t>胚胎期，双胞胎共用血液循环</a:t>
            </a:r>
            <a:endParaRPr lang="zh-CN" altLang="zh-CN"/>
          </a:p>
        </p:txBody>
      </p:sp>
    </p:spTree>
    <p:extLst>
      <p:ext uri="{BB962C8B-B14F-4D97-AF65-F5344CB8AC3E}">
        <p14:creationId xmlns:p14="http://schemas.microsoft.com/office/powerpoint/2010/main" val="136674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8A17A4-30CB-4AF9-BC5C-BB9FDC010914}" type="slidenum">
              <a:rPr lang="en-US" altLang="zh-CN"/>
              <a:pPr/>
              <a:t>6</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著名的</a:t>
            </a:r>
            <a:r>
              <a:rPr lang="en-US" altLang="zh-CN" dirty="0" smtClean="0"/>
              <a:t>two-hit</a:t>
            </a:r>
            <a:r>
              <a:rPr lang="zh-CN" altLang="en-US" dirty="0" smtClean="0"/>
              <a:t> </a:t>
            </a:r>
            <a:r>
              <a:rPr lang="en-US" altLang="zh-CN" dirty="0" smtClean="0"/>
              <a:t>hypothesis</a:t>
            </a:r>
            <a:r>
              <a:rPr lang="zh-CN" altLang="en-US" dirty="0" smtClean="0"/>
              <a:t>，统计肿瘤发病趋势，数学建模，寻找背后的发病因素。</a:t>
            </a:r>
            <a:endParaRPr lang="zh-CN"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dirty="0"/>
          </a:p>
        </p:txBody>
      </p:sp>
    </p:spTree>
    <p:extLst>
      <p:ext uri="{BB962C8B-B14F-4D97-AF65-F5344CB8AC3E}">
        <p14:creationId xmlns:p14="http://schemas.microsoft.com/office/powerpoint/2010/main" val="1177254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117B3-346B-44C2-8F93-30AD31D48E03}" type="slidenum">
              <a:rPr lang="en-US" altLang="zh-CN"/>
              <a:pPr/>
              <a:t>44</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8664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80268-4ED3-4C72-9757-344DF017E08A}" type="slidenum">
              <a:rPr lang="en-US" altLang="zh-CN"/>
              <a:pPr/>
              <a:t>45</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0322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2540E1-31F4-4344-9BD0-95449ABA24C5}" type="slidenum">
              <a:rPr lang="en-US" altLang="zh-CN"/>
              <a:pPr/>
              <a:t>46</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88693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1A4E7-5FBC-4319-9440-2B5653ABADB1}" type="slidenum">
              <a:rPr lang="en-US" altLang="zh-CN"/>
              <a:pPr/>
              <a:t>47</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65474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44318C-004C-4F99-969A-83CAAE150491}" type="slidenum">
              <a:rPr lang="en-US" altLang="zh-CN"/>
              <a:pPr/>
              <a:t>48</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114736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一个原因是：鼠的</a:t>
            </a:r>
            <a:r>
              <a:rPr lang="en-US" altLang="zh-CN" dirty="0" smtClean="0"/>
              <a:t>telomere </a:t>
            </a:r>
            <a:r>
              <a:rPr lang="zh-CN" altLang="en-US" dirty="0" smtClean="0"/>
              <a:t>比人的长</a:t>
            </a:r>
            <a:endParaRPr lang="zh-CN" altLang="en-US" dirty="0"/>
          </a:p>
        </p:txBody>
      </p:sp>
      <p:sp>
        <p:nvSpPr>
          <p:cNvPr id="4" name="Slide Number Placeholder 3"/>
          <p:cNvSpPr>
            <a:spLocks noGrp="1"/>
          </p:cNvSpPr>
          <p:nvPr>
            <p:ph type="sldNum" sz="quarter" idx="10"/>
          </p:nvPr>
        </p:nvSpPr>
        <p:spPr/>
        <p:txBody>
          <a:bodyPr/>
          <a:lstStyle/>
          <a:p>
            <a:fld id="{AD3142A1-29B8-401F-9BCA-E7349F778B5A}" type="slidenum">
              <a:rPr lang="zh-CN" altLang="en-US" smtClean="0"/>
              <a:t>49</a:t>
            </a:fld>
            <a:endParaRPr lang="zh-CN" altLang="en-US"/>
          </a:p>
        </p:txBody>
      </p:sp>
    </p:spTree>
    <p:extLst>
      <p:ext uri="{BB962C8B-B14F-4D97-AF65-F5344CB8AC3E}">
        <p14:creationId xmlns:p14="http://schemas.microsoft.com/office/powerpoint/2010/main" val="3996925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13921D-41EF-4D07-9877-07213B6A1B73}" type="slidenum">
              <a:rPr lang="en-US" altLang="zh-CN"/>
              <a:pPr/>
              <a:t>50</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r>
              <a:rPr lang="zh-CN" altLang="en-US" dirty="0" smtClean="0"/>
              <a:t>仅供参考</a:t>
            </a:r>
            <a:endParaRPr lang="zh-CN" altLang="zh-CN" dirty="0"/>
          </a:p>
        </p:txBody>
      </p:sp>
    </p:spTree>
    <p:extLst>
      <p:ext uri="{BB962C8B-B14F-4D97-AF65-F5344CB8AC3E}">
        <p14:creationId xmlns:p14="http://schemas.microsoft.com/office/powerpoint/2010/main" val="511046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C13F95-6047-49A3-9188-FC95E2E0A168}" type="slidenum">
              <a:rPr lang="en-US" altLang="zh-CN"/>
              <a:pPr/>
              <a:t>51</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r>
              <a:rPr lang="zh-CN" altLang="en-US" dirty="0" smtClean="0"/>
              <a:t>不同组织细胞需要不同信号通路来永生化；本书提到的五种信号通路具有一定代表性，当然不能代表所有类型肿瘤，也不是唯一或必需的永生化条件。</a:t>
            </a:r>
            <a:endParaRPr lang="zh-CN" altLang="zh-CN" dirty="0"/>
          </a:p>
        </p:txBody>
      </p:sp>
    </p:spTree>
    <p:extLst>
      <p:ext uri="{BB962C8B-B14F-4D97-AF65-F5344CB8AC3E}">
        <p14:creationId xmlns:p14="http://schemas.microsoft.com/office/powerpoint/2010/main" val="3101530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89B538-E042-4793-8A97-342FF034B7DF}" type="slidenum">
              <a:rPr lang="en-US" altLang="zh-CN"/>
              <a:pPr/>
              <a:t>52</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3079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4B391-5313-46DD-9972-8D2FFD44DF76}" type="slidenum">
              <a:rPr lang="en-US" altLang="zh-CN"/>
              <a:pPr/>
              <a:t>53</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r>
              <a:rPr lang="zh-CN" altLang="en-US" dirty="0" smtClean="0"/>
              <a:t>上世纪四五十年代的试验</a:t>
            </a:r>
            <a:endParaRPr lang="zh-CN" altLang="zh-CN" dirty="0"/>
          </a:p>
        </p:txBody>
      </p:sp>
    </p:spTree>
    <p:extLst>
      <p:ext uri="{BB962C8B-B14F-4D97-AF65-F5344CB8AC3E}">
        <p14:creationId xmlns:p14="http://schemas.microsoft.com/office/powerpoint/2010/main" val="184781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E3602-5213-454F-A274-8C9B8BF29462}" type="slidenum">
              <a:rPr lang="en-US" altLang="zh-CN"/>
              <a:pPr/>
              <a:t>7</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altLang="zh-CN" dirty="0" smtClean="0"/>
              <a:t>Cancer</a:t>
            </a:r>
            <a:r>
              <a:rPr lang="zh-CN" altLang="en-US" dirty="0" smtClean="0"/>
              <a:t>发病因素理论数学建模，</a:t>
            </a:r>
            <a:r>
              <a:rPr lang="en-US" altLang="zh-CN" dirty="0" smtClean="0"/>
              <a:t>retinoblastoma</a:t>
            </a:r>
            <a:r>
              <a:rPr lang="zh-CN" altLang="en-US" dirty="0" smtClean="0"/>
              <a:t>算是简单肿瘤，理论上只需要</a:t>
            </a:r>
            <a:r>
              <a:rPr lang="en-US" altLang="zh-CN" dirty="0" smtClean="0"/>
              <a:t>2</a:t>
            </a:r>
            <a:r>
              <a:rPr lang="zh-CN" altLang="en-US" dirty="0" smtClean="0"/>
              <a:t>个</a:t>
            </a:r>
            <a:r>
              <a:rPr lang="en-US" altLang="zh-CN" dirty="0" smtClean="0"/>
              <a:t>hit</a:t>
            </a:r>
            <a:r>
              <a:rPr lang="zh-CN" altLang="en-US" dirty="0" smtClean="0"/>
              <a:t>，常见癌症如 肺癌，肝癌，乳腺癌都是复杂肿瘤，理论计算表明需要</a:t>
            </a:r>
            <a:r>
              <a:rPr lang="en-US" altLang="zh-CN" dirty="0" smtClean="0"/>
              <a:t>5-6</a:t>
            </a:r>
            <a:r>
              <a:rPr lang="zh-CN" altLang="en-US" dirty="0" smtClean="0"/>
              <a:t>个</a:t>
            </a:r>
            <a:r>
              <a:rPr lang="en-US" altLang="zh-CN" dirty="0" smtClean="0"/>
              <a:t>hit.</a:t>
            </a:r>
            <a:endParaRPr lang="zh-CN" altLang="zh-CN" dirty="0"/>
          </a:p>
        </p:txBody>
      </p:sp>
    </p:spTree>
    <p:extLst>
      <p:ext uri="{BB962C8B-B14F-4D97-AF65-F5344CB8AC3E}">
        <p14:creationId xmlns:p14="http://schemas.microsoft.com/office/powerpoint/2010/main" val="1635382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188383-3B15-48F5-9EF0-141BE2353EBA}" type="slidenum">
              <a:rPr lang="en-US" altLang="zh-CN"/>
              <a:pPr/>
              <a:t>54</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r>
              <a:rPr lang="zh-CN" altLang="en-US" dirty="0" smtClean="0"/>
              <a:t>几十年后，总结前一张</a:t>
            </a:r>
            <a:r>
              <a:rPr lang="en-US" altLang="zh-CN" dirty="0" err="1" smtClean="0"/>
              <a:t>ppt</a:t>
            </a:r>
            <a:r>
              <a:rPr lang="zh-CN" altLang="en-US" dirty="0" smtClean="0"/>
              <a:t>的分子机制</a:t>
            </a:r>
            <a:endParaRPr lang="zh-CN" altLang="zh-CN" dirty="0"/>
          </a:p>
        </p:txBody>
      </p:sp>
    </p:spTree>
    <p:extLst>
      <p:ext uri="{BB962C8B-B14F-4D97-AF65-F5344CB8AC3E}">
        <p14:creationId xmlns:p14="http://schemas.microsoft.com/office/powerpoint/2010/main" val="2650908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518B8-63B2-4BAF-A731-8CC34E84065E}" type="slidenum">
              <a:rPr lang="en-US" altLang="zh-CN"/>
              <a:pPr/>
              <a:t>55</a:t>
            </a:fld>
            <a:endParaRPr lang="en-US" altLang="zh-CN"/>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r>
              <a:rPr lang="en-US" altLang="zh-CN" dirty="0" smtClean="0"/>
              <a:t>TPA</a:t>
            </a:r>
            <a:r>
              <a:rPr lang="zh-CN" altLang="en-US" dirty="0" smtClean="0"/>
              <a:t>是一个常用的</a:t>
            </a:r>
            <a:r>
              <a:rPr lang="en-US" altLang="zh-CN" dirty="0" smtClean="0"/>
              <a:t>tumor promoter</a:t>
            </a:r>
            <a:endParaRPr lang="zh-CN" altLang="zh-CN" dirty="0"/>
          </a:p>
        </p:txBody>
      </p:sp>
    </p:spTree>
    <p:extLst>
      <p:ext uri="{BB962C8B-B14F-4D97-AF65-F5344CB8AC3E}">
        <p14:creationId xmlns:p14="http://schemas.microsoft.com/office/powerpoint/2010/main" val="4031044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B1E19D-14AF-4C6D-BF9E-C6C6E7B8E085}" type="slidenum">
              <a:rPr lang="en-US" altLang="zh-CN"/>
              <a:pPr/>
              <a:t>56</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r>
              <a:rPr lang="zh-CN" altLang="en-US" dirty="0" smtClean="0"/>
              <a:t>统计表明：女性月经开始年龄越早，结束年龄越晚，则</a:t>
            </a:r>
            <a:r>
              <a:rPr lang="en-US" altLang="zh-CN" dirty="0" smtClean="0"/>
              <a:t>breast cancer</a:t>
            </a:r>
            <a:r>
              <a:rPr lang="zh-CN" altLang="en-US" dirty="0" smtClean="0"/>
              <a:t>的发病率越高。因为月经伴随着激素的诱导，激素在某些情况下就如同</a:t>
            </a:r>
            <a:r>
              <a:rPr lang="en-US" altLang="zh-CN" dirty="0" smtClean="0"/>
              <a:t>tumor promoter</a:t>
            </a:r>
            <a:r>
              <a:rPr lang="zh-CN" altLang="en-US" dirty="0" smtClean="0"/>
              <a:t>一样，促进细胞增殖。</a:t>
            </a:r>
            <a:endParaRPr lang="zh-CN" altLang="zh-CN" dirty="0"/>
          </a:p>
        </p:txBody>
      </p:sp>
    </p:spTree>
    <p:extLst>
      <p:ext uri="{BB962C8B-B14F-4D97-AF65-F5344CB8AC3E}">
        <p14:creationId xmlns:p14="http://schemas.microsoft.com/office/powerpoint/2010/main" val="1157996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55A7AC-8FBD-47A9-BC62-4B773974344B}" type="slidenum">
              <a:rPr lang="en-US" altLang="zh-CN"/>
              <a:pPr/>
              <a:t>58</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13200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5B827-D2FD-4EFA-8689-C0DC7684A1E3}" type="slidenum">
              <a:rPr lang="en-US" altLang="zh-CN"/>
              <a:pPr/>
              <a:t>59</a:t>
            </a:fld>
            <a:endParaRPr lang="en-US" altLang="zh-CN"/>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1840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86572-C7DC-470C-BA29-6E907663D508}" type="slidenum">
              <a:rPr lang="en-US" altLang="zh-CN"/>
              <a:pPr/>
              <a:t>60</a:t>
            </a:fld>
            <a:endParaRPr lang="en-US" altLang="zh-CN"/>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r>
              <a:rPr lang="zh-CN" altLang="en-US" dirty="0" smtClean="0"/>
              <a:t>胃幽门螺旋杆菌</a:t>
            </a:r>
            <a:endParaRPr lang="zh-CN" altLang="zh-CN" dirty="0"/>
          </a:p>
        </p:txBody>
      </p:sp>
    </p:spTree>
    <p:extLst>
      <p:ext uri="{BB962C8B-B14F-4D97-AF65-F5344CB8AC3E}">
        <p14:creationId xmlns:p14="http://schemas.microsoft.com/office/powerpoint/2010/main" val="3406784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A8C04-63E1-4832-AE72-6B20DD4B05C9}" type="slidenum">
              <a:rPr lang="en-US" altLang="zh-CN"/>
              <a:pPr/>
              <a:t>61</a:t>
            </a:fld>
            <a:endParaRPr lang="en-US" altLang="zh-CN"/>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42530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E9702-64D9-4979-82BF-A41175364F1A}" type="slidenum">
              <a:rPr lang="en-US" altLang="zh-CN"/>
              <a:pPr/>
              <a:t>62</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3640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A5C886-355C-41A8-961A-CA7E1ECFDD48}" type="slidenum">
              <a:rPr lang="en-US" altLang="zh-CN"/>
              <a:pPr/>
              <a:t>65</a:t>
            </a:fld>
            <a:endParaRPr lang="en-US" altLang="zh-CN"/>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2788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759AB-2259-4753-9F4D-C5E5A89D380B}" type="slidenum">
              <a:rPr lang="en-US" altLang="zh-CN"/>
              <a:pPr/>
              <a:t>66</a:t>
            </a:fld>
            <a:endParaRPr lang="en-US" altLang="zh-CN"/>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729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3DA379-BA92-4F5B-8130-E2493B01CC0E}" type="slidenum">
              <a:rPr lang="en-US" altLang="zh-CN"/>
              <a:pPr/>
              <a:t>8</a:t>
            </a:fld>
            <a:endParaRPr lang="en-US" altLang="zh-CN"/>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14342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9A542-7150-4B47-AB3A-5CD848DB85AA}" type="slidenum">
              <a:rPr lang="en-US" altLang="zh-CN"/>
              <a:pPr/>
              <a:t>67</a:t>
            </a:fld>
            <a:endParaRPr lang="en-US" altLang="zh-CN"/>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1706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EBEB9-EFDD-489E-8FE8-97279AD41CD7}" type="slidenum">
              <a:rPr lang="en-US" altLang="zh-CN"/>
              <a:pPr/>
              <a:t>68</a:t>
            </a:fld>
            <a:endParaRPr lang="en-US" altLang="zh-CN"/>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7301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8B779C-4FB7-48F2-BAA8-37A6E84C81EB}" type="slidenum">
              <a:rPr lang="en-US" altLang="zh-CN"/>
              <a:pPr/>
              <a:t>69</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10714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46723-6A91-45A9-8F2C-794329E894AF}" type="slidenum">
              <a:rPr lang="en-US" altLang="zh-CN"/>
              <a:pPr/>
              <a:t>70</a:t>
            </a:fld>
            <a:endParaRPr lang="en-US" altLang="zh-CN"/>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63367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4EC790-31B8-47C7-90A4-456EFC39A990}" type="slidenum">
              <a:rPr lang="en-US" altLang="zh-CN"/>
              <a:pPr/>
              <a:t>71</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r>
              <a:rPr lang="en-US" altLang="zh-CN" dirty="0" smtClean="0"/>
              <a:t>Genetics and epigenetics in cancer.   Tumor promoters in actual cancer. </a:t>
            </a:r>
            <a:endParaRPr lang="zh-CN" altLang="zh-CN" dirty="0"/>
          </a:p>
        </p:txBody>
      </p:sp>
    </p:spTree>
    <p:extLst>
      <p:ext uri="{BB962C8B-B14F-4D97-AF65-F5344CB8AC3E}">
        <p14:creationId xmlns:p14="http://schemas.microsoft.com/office/powerpoint/2010/main" val="2140117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7C7A5-0DAA-4435-8EE6-C8398179495B}" type="slidenum">
              <a:rPr lang="en-US" altLang="zh-CN"/>
              <a:pPr/>
              <a:t>72</a:t>
            </a:fld>
            <a:endParaRPr lang="en-US" altLang="zh-CN"/>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r>
              <a:rPr lang="zh-CN" altLang="en-US" dirty="0" smtClean="0"/>
              <a:t>总结常见几个</a:t>
            </a:r>
            <a:r>
              <a:rPr lang="en-US" altLang="zh-CN" dirty="0" smtClean="0"/>
              <a:t>cancer</a:t>
            </a:r>
            <a:r>
              <a:rPr lang="zh-CN" altLang="en-US" dirty="0" smtClean="0"/>
              <a:t>基因的功能</a:t>
            </a:r>
            <a:endParaRPr lang="zh-CN" altLang="zh-CN" dirty="0"/>
          </a:p>
        </p:txBody>
      </p:sp>
    </p:spTree>
    <p:extLst>
      <p:ext uri="{BB962C8B-B14F-4D97-AF65-F5344CB8AC3E}">
        <p14:creationId xmlns:p14="http://schemas.microsoft.com/office/powerpoint/2010/main" val="196568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79123F-D2B5-40D5-A570-0C1544CDFCE7}" type="slidenum">
              <a:rPr lang="en-US" altLang="zh-CN"/>
              <a:pPr/>
              <a:t>9</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22936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8894B-781A-42D3-9BEB-EBA5EE3D120D}" type="slidenum">
              <a:rPr lang="en-US" altLang="zh-CN"/>
              <a:pPr/>
              <a:t>10</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65570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969F19-2DBF-42EE-A09F-FF1F899B4AEC}" type="slidenum">
              <a:rPr lang="en-US" altLang="zh-CN"/>
              <a:pPr/>
              <a:t>11</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zh-CN" altLang="en-US" dirty="0" smtClean="0"/>
              <a:t>病理切片</a:t>
            </a:r>
            <a:r>
              <a:rPr lang="en-US" altLang="zh-CN" dirty="0" smtClean="0"/>
              <a:t>HE</a:t>
            </a:r>
            <a:r>
              <a:rPr lang="zh-CN" altLang="en-US" dirty="0" smtClean="0"/>
              <a:t>染色图片，显示</a:t>
            </a:r>
            <a:r>
              <a:rPr lang="en-US" altLang="zh-CN" dirty="0" smtClean="0"/>
              <a:t>colon</a:t>
            </a:r>
            <a:r>
              <a:rPr lang="zh-CN" altLang="en-US" dirty="0" smtClean="0"/>
              <a:t> </a:t>
            </a:r>
            <a:r>
              <a:rPr lang="en-US" altLang="zh-CN" dirty="0" smtClean="0"/>
              <a:t>cancer</a:t>
            </a:r>
            <a:r>
              <a:rPr lang="zh-CN" altLang="en-US" dirty="0" smtClean="0"/>
              <a:t>的发生和演变历程</a:t>
            </a:r>
            <a:r>
              <a:rPr lang="en-US" altLang="zh-CN" dirty="0" smtClean="0"/>
              <a:t>,    tabular,</a:t>
            </a:r>
            <a:r>
              <a:rPr lang="zh-CN" altLang="en-US" sz="1200" b="0" i="0" kern="1200" dirty="0" smtClean="0">
                <a:solidFill>
                  <a:schemeClr val="tx1"/>
                </a:solidFill>
                <a:effectLst/>
                <a:latin typeface="+mn-lt"/>
                <a:ea typeface="+mn-ea"/>
                <a:cs typeface="+mn-cs"/>
              </a:rPr>
              <a:t>平坦的</a:t>
            </a:r>
            <a:endParaRPr lang="zh-CN" altLang="zh-CN" dirty="0"/>
          </a:p>
        </p:txBody>
      </p:sp>
    </p:spTree>
    <p:extLst>
      <p:ext uri="{BB962C8B-B14F-4D97-AF65-F5344CB8AC3E}">
        <p14:creationId xmlns:p14="http://schemas.microsoft.com/office/powerpoint/2010/main" val="146055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277455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140533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344634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339166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463084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4047942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172591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2034110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3494180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28157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7B96584-2263-4887-958E-1AD4B1927E86}" type="datetimeFigureOut">
              <a:rPr lang="zh-CN" altLang="en-US" smtClean="0"/>
              <a:t>2023/12/1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78649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B96584-2263-4887-958E-1AD4B1927E86}" type="datetimeFigureOut">
              <a:rPr lang="zh-CN" altLang="en-US" smtClean="0"/>
              <a:t>2023/12/1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AEAB9-A8A0-4727-A99B-C5859EDA1BB0}" type="slidenum">
              <a:rPr lang="zh-CN" altLang="en-US" smtClean="0"/>
              <a:t>‹#›</a:t>
            </a:fld>
            <a:endParaRPr lang="zh-CN" altLang="en-US"/>
          </a:p>
        </p:txBody>
      </p:sp>
    </p:spTree>
    <p:extLst>
      <p:ext uri="{BB962C8B-B14F-4D97-AF65-F5344CB8AC3E}">
        <p14:creationId xmlns:p14="http://schemas.microsoft.com/office/powerpoint/2010/main" val="1672737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wikipedia.org/wiki/File:Aspirin-skeletal.svg"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6065" y="743784"/>
            <a:ext cx="6547104" cy="2143344"/>
          </a:xfrm>
          <a:prstGeom prst="rect">
            <a:avLst/>
          </a:prstGeom>
        </p:spPr>
        <p:txBody>
          <a:bodyPr wrap="square">
            <a:spAutoFit/>
          </a:bodyPr>
          <a:lstStyle/>
          <a:p>
            <a:pPr algn="ctr">
              <a:lnSpc>
                <a:spcPct val="200000"/>
              </a:lnSpc>
            </a:pPr>
            <a:r>
              <a:rPr lang="en-US" altLang="zh-CN" sz="3600" b="1"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11</a:t>
            </a:r>
          </a:p>
          <a:p>
            <a:pPr algn="ctr">
              <a:lnSpc>
                <a:spcPct val="200000"/>
              </a:lnSpc>
            </a:pPr>
            <a:r>
              <a:rPr lang="en-US" altLang="zh-CN" sz="3600" b="1"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Multi-Step </a:t>
            </a:r>
            <a:r>
              <a:rPr lang="en-US" altLang="zh-CN" sz="3600" b="1" i="0" u="none" strike="noStrike" baseline="0" dirty="0" err="1"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Tumorigenesis</a:t>
            </a:r>
            <a:endParaRPr lang="zh-CN" altLang="en-US" sz="3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5135050" y="3644096"/>
            <a:ext cx="1407758" cy="400110"/>
          </a:xfrm>
          <a:prstGeom prst="rect">
            <a:avLst/>
          </a:prstGeom>
          <a:noFill/>
        </p:spPr>
        <p:txBody>
          <a:bodyPr wrap="none" rtlCol="0">
            <a:spAutoFit/>
          </a:bodyPr>
          <a:lstStyle/>
          <a:p>
            <a:r>
              <a:rPr lang="en-US" altLang="zh-CN" sz="2000" dirty="0" smtClean="0"/>
              <a:t>Dec 1, 2023</a:t>
            </a:r>
            <a:endParaRPr lang="zh-CN" altLang="en-US" sz="2000" dirty="0"/>
          </a:p>
        </p:txBody>
      </p:sp>
    </p:spTree>
    <p:extLst>
      <p:ext uri="{BB962C8B-B14F-4D97-AF65-F5344CB8AC3E}">
        <p14:creationId xmlns:p14="http://schemas.microsoft.com/office/powerpoint/2010/main" val="101260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11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81" y="1192355"/>
            <a:ext cx="4621275" cy="542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39968" y="1641884"/>
            <a:ext cx="5571744" cy="4524315"/>
          </a:xfrm>
          <a:prstGeom prst="rect">
            <a:avLst/>
          </a:prstGeom>
        </p:spPr>
        <p:txBody>
          <a:bodyPr wrap="square">
            <a:spAutoFit/>
          </a:bodyPr>
          <a:lstStyle/>
          <a:p>
            <a:r>
              <a:rPr lang="en-US" altLang="zh-CN" dirty="0" smtClean="0">
                <a:solidFill>
                  <a:srgbClr val="000000"/>
                </a:solidFill>
                <a:latin typeface="FrutigerLTStd-Light"/>
              </a:rPr>
              <a:t>The organization </a:t>
            </a:r>
            <a:r>
              <a:rPr lang="en-US" altLang="zh-CN" dirty="0">
                <a:solidFill>
                  <a:srgbClr val="000000"/>
                </a:solidFill>
                <a:latin typeface="FrutigerLTStd-Light"/>
              </a:rPr>
              <a:t>of the epithelial </a:t>
            </a:r>
            <a:r>
              <a:rPr lang="en-US" altLang="zh-CN" dirty="0" smtClean="0">
                <a:solidFill>
                  <a:srgbClr val="000000"/>
                </a:solidFill>
                <a:latin typeface="FrutigerLTStd-Light"/>
              </a:rPr>
              <a:t>cells lining </a:t>
            </a:r>
            <a:r>
              <a:rPr lang="en-US" altLang="zh-CN" dirty="0">
                <a:solidFill>
                  <a:srgbClr val="000000"/>
                </a:solidFill>
                <a:latin typeface="FrutigerLTStd-Light"/>
              </a:rPr>
              <a:t>the small intestine and the </a:t>
            </a:r>
            <a:r>
              <a:rPr lang="en-US" altLang="zh-CN" dirty="0" smtClean="0">
                <a:solidFill>
                  <a:srgbClr val="000000"/>
                </a:solidFill>
                <a:latin typeface="FrutigerLTStd-Light"/>
              </a:rPr>
              <a:t>large intestine </a:t>
            </a:r>
            <a:r>
              <a:rPr lang="en-US" altLang="zh-CN" dirty="0">
                <a:solidFill>
                  <a:srgbClr val="000000"/>
                </a:solidFill>
                <a:latin typeface="FrutigerLTStd-Light"/>
              </a:rPr>
              <a:t>(colon) is very similar. </a:t>
            </a:r>
            <a:r>
              <a:rPr lang="en-US" altLang="zh-CN" u="sng" dirty="0" smtClean="0">
                <a:solidFill>
                  <a:srgbClr val="000000"/>
                </a:solidFill>
                <a:latin typeface="FrutigerLTStd-Light"/>
              </a:rPr>
              <a:t>However, the </a:t>
            </a:r>
            <a:r>
              <a:rPr lang="en-US" altLang="zh-CN" u="sng" dirty="0">
                <a:solidFill>
                  <a:srgbClr val="000000"/>
                </a:solidFill>
                <a:latin typeface="FrutigerLTStd-Light"/>
              </a:rPr>
              <a:t>protruding villi visualized here </a:t>
            </a:r>
            <a:r>
              <a:rPr lang="en-US" altLang="zh-CN" u="sng" dirty="0" smtClean="0">
                <a:solidFill>
                  <a:srgbClr val="000000"/>
                </a:solidFill>
                <a:latin typeface="FrutigerLTStd-Light"/>
              </a:rPr>
              <a:t>are present </a:t>
            </a:r>
            <a:r>
              <a:rPr lang="en-US" altLang="zh-CN" u="sng" dirty="0">
                <a:solidFill>
                  <a:srgbClr val="000000"/>
                </a:solidFill>
                <a:latin typeface="FrutigerLTStd-Light"/>
              </a:rPr>
              <a:t>only in the small intestine</a:t>
            </a:r>
            <a:r>
              <a:rPr lang="en-US" altLang="zh-CN" dirty="0" smtClean="0">
                <a:solidFill>
                  <a:srgbClr val="000000"/>
                </a:solidFill>
                <a:latin typeface="FrutigerLTStd-Light"/>
              </a:rPr>
              <a:t>. (</a:t>
            </a:r>
            <a:r>
              <a:rPr lang="en-US" altLang="zh-CN" dirty="0">
                <a:solidFill>
                  <a:srgbClr val="000000"/>
                </a:solidFill>
                <a:latin typeface="FrutigerLTStd-Light"/>
              </a:rPr>
              <a:t>A) This scanning electron micrograph </a:t>
            </a:r>
            <a:r>
              <a:rPr lang="en-US" altLang="zh-CN" dirty="0" smtClean="0">
                <a:solidFill>
                  <a:srgbClr val="000000"/>
                </a:solidFill>
                <a:latin typeface="FrutigerLTStd-Light"/>
              </a:rPr>
              <a:t>of epithelium </a:t>
            </a:r>
            <a:r>
              <a:rPr lang="en-US" altLang="zh-CN" dirty="0">
                <a:solidFill>
                  <a:srgbClr val="000000"/>
                </a:solidFill>
                <a:latin typeface="FrutigerLTStd-Light"/>
              </a:rPr>
              <a:t>of the small intestine </a:t>
            </a:r>
            <a:r>
              <a:rPr lang="en-US" altLang="zh-CN" dirty="0" smtClean="0">
                <a:solidFill>
                  <a:srgbClr val="000000"/>
                </a:solidFill>
                <a:latin typeface="FrutigerLTStd-Light"/>
              </a:rPr>
              <a:t>shows villi </a:t>
            </a:r>
            <a:r>
              <a:rPr lang="en-US" altLang="zh-CN" dirty="0">
                <a:solidFill>
                  <a:srgbClr val="000000"/>
                </a:solidFill>
                <a:latin typeface="FrutigerLTStd-Light"/>
              </a:rPr>
              <a:t>(fingers) of the intestinal </a:t>
            </a:r>
            <a:r>
              <a:rPr lang="en-US" altLang="zh-CN" dirty="0" smtClean="0">
                <a:solidFill>
                  <a:srgbClr val="000000"/>
                </a:solidFill>
                <a:latin typeface="FrutigerLTStd-Light"/>
              </a:rPr>
              <a:t>mucosa extending </a:t>
            </a:r>
            <a:r>
              <a:rPr lang="en-US" altLang="zh-CN" dirty="0">
                <a:solidFill>
                  <a:srgbClr val="000000"/>
                </a:solidFill>
                <a:latin typeface="FrutigerLTStd-Light"/>
              </a:rPr>
              <a:t>into the lumen at </a:t>
            </a:r>
            <a:r>
              <a:rPr lang="en-US" altLang="zh-CN" dirty="0" smtClean="0">
                <a:solidFill>
                  <a:srgbClr val="000000"/>
                </a:solidFill>
                <a:latin typeface="FrutigerLTStd-Light"/>
              </a:rPr>
              <a:t>regular intervals</a:t>
            </a:r>
            <a:r>
              <a:rPr lang="en-US" altLang="zh-CN" dirty="0">
                <a:solidFill>
                  <a:srgbClr val="000000"/>
                </a:solidFill>
                <a:latin typeface="FrutigerLTStd-Light"/>
              </a:rPr>
              <a:t>. (B) Each villus is covered </a:t>
            </a:r>
            <a:r>
              <a:rPr lang="en-US" altLang="zh-CN" dirty="0" smtClean="0">
                <a:solidFill>
                  <a:srgbClr val="000000"/>
                </a:solidFill>
                <a:latin typeface="FrutigerLTStd-Light"/>
              </a:rPr>
              <a:t>with a </a:t>
            </a:r>
            <a:r>
              <a:rPr lang="en-US" altLang="zh-CN" dirty="0">
                <a:solidFill>
                  <a:srgbClr val="000000"/>
                </a:solidFill>
                <a:latin typeface="FrutigerLTStd-Light"/>
              </a:rPr>
              <a:t>layer of epithelial cells. (C) The </a:t>
            </a:r>
            <a:r>
              <a:rPr lang="en-US" altLang="zh-CN" dirty="0" smtClean="0">
                <a:solidFill>
                  <a:srgbClr val="000000"/>
                </a:solidFill>
                <a:latin typeface="FrutigerLTStd-Light"/>
              </a:rPr>
              <a:t>core of </a:t>
            </a:r>
            <a:r>
              <a:rPr lang="en-US" altLang="zh-CN" dirty="0">
                <a:solidFill>
                  <a:srgbClr val="000000"/>
                </a:solidFill>
                <a:latin typeface="FrutigerLTStd-Light"/>
              </a:rPr>
              <a:t>each villus, which is separated </a:t>
            </a:r>
            <a:r>
              <a:rPr lang="en-US" altLang="zh-CN" dirty="0" smtClean="0">
                <a:solidFill>
                  <a:srgbClr val="000000"/>
                </a:solidFill>
                <a:latin typeface="FrutigerLTStd-Light"/>
              </a:rPr>
              <a:t>from the </a:t>
            </a:r>
            <a:r>
              <a:rPr lang="en-US" altLang="zh-CN" dirty="0">
                <a:solidFill>
                  <a:srgbClr val="000000"/>
                </a:solidFill>
                <a:latin typeface="FrutigerLTStd-Light"/>
              </a:rPr>
              <a:t>overlying epithelium by a </a:t>
            </a:r>
            <a:r>
              <a:rPr lang="en-US" altLang="zh-CN" dirty="0" smtClean="0">
                <a:solidFill>
                  <a:srgbClr val="000000"/>
                </a:solidFill>
                <a:latin typeface="FrutigerLTStd-Light"/>
              </a:rPr>
              <a:t>basement membrane</a:t>
            </a:r>
            <a:r>
              <a:rPr lang="en-US" altLang="zh-CN" dirty="0">
                <a:solidFill>
                  <a:srgbClr val="000000"/>
                </a:solidFill>
                <a:latin typeface="FrutigerLTStd-Light"/>
              </a:rPr>
              <a:t>, is composed of </a:t>
            </a:r>
            <a:r>
              <a:rPr lang="en-US" altLang="zh-CN" dirty="0" smtClean="0">
                <a:solidFill>
                  <a:srgbClr val="000000"/>
                </a:solidFill>
                <a:latin typeface="FrutigerLTStd-Light"/>
              </a:rPr>
              <a:t>various types </a:t>
            </a:r>
            <a:r>
              <a:rPr lang="en-US" altLang="zh-CN" dirty="0">
                <a:solidFill>
                  <a:srgbClr val="000000"/>
                </a:solidFill>
                <a:latin typeface="FrutigerLTStd-Light"/>
              </a:rPr>
              <a:t>of mesenchymal cells, </a:t>
            </a:r>
            <a:r>
              <a:rPr lang="en-US" altLang="zh-CN" dirty="0" smtClean="0">
                <a:solidFill>
                  <a:srgbClr val="000000"/>
                </a:solidFill>
                <a:latin typeface="FrutigerLTStd-Light"/>
              </a:rPr>
              <a:t>including fibroblasts</a:t>
            </a:r>
            <a:r>
              <a:rPr lang="en-US" altLang="zh-CN" dirty="0">
                <a:solidFill>
                  <a:srgbClr val="000000"/>
                </a:solidFill>
                <a:latin typeface="FrutigerLTStd-Light"/>
              </a:rPr>
              <a:t>, endothelial cells, </a:t>
            </a:r>
            <a:r>
              <a:rPr lang="en-US" altLang="zh-CN" dirty="0" err="1" smtClean="0">
                <a:solidFill>
                  <a:srgbClr val="000000"/>
                </a:solidFill>
                <a:latin typeface="FrutigerLTStd-Light"/>
              </a:rPr>
              <a:t>pericytes</a:t>
            </a:r>
            <a:r>
              <a:rPr lang="en-US" altLang="zh-CN" dirty="0" smtClean="0">
                <a:solidFill>
                  <a:srgbClr val="000000"/>
                </a:solidFill>
                <a:latin typeface="FrutigerLTStd-Light"/>
              </a:rPr>
              <a:t>, and </a:t>
            </a:r>
            <a:r>
              <a:rPr lang="en-US" altLang="zh-CN" dirty="0">
                <a:solidFill>
                  <a:srgbClr val="000000"/>
                </a:solidFill>
                <a:latin typeface="FrutigerLTStd-Light"/>
              </a:rPr>
              <a:t>various cells of the immune </a:t>
            </a:r>
            <a:r>
              <a:rPr lang="en-US" altLang="zh-CN" dirty="0" smtClean="0">
                <a:solidFill>
                  <a:srgbClr val="000000"/>
                </a:solidFill>
                <a:latin typeface="FrutigerLTStd-Light"/>
              </a:rPr>
              <a:t>system. </a:t>
            </a:r>
            <a:endParaRPr lang="zh-CN" altLang="en-US" dirty="0"/>
          </a:p>
        </p:txBody>
      </p:sp>
      <p:sp>
        <p:nvSpPr>
          <p:cNvPr id="3" name="Rectangle 2"/>
          <p:cNvSpPr/>
          <p:nvPr/>
        </p:nvSpPr>
        <p:spPr>
          <a:xfrm>
            <a:off x="1069848" y="302224"/>
            <a:ext cx="10049256" cy="523220"/>
          </a:xfrm>
          <a:prstGeom prst="rect">
            <a:avLst/>
          </a:prstGeom>
        </p:spPr>
        <p:txBody>
          <a:bodyPr wrap="square">
            <a:spAutoFit/>
          </a:bodyPr>
          <a:lstStyle/>
          <a:p>
            <a:r>
              <a:rPr lang="en-US" altLang="zh-CN" sz="2800" b="1" dirty="0">
                <a:solidFill>
                  <a:srgbClr val="1271FF"/>
                </a:solidFill>
                <a:latin typeface="FrutigerLTStd-Bold"/>
              </a:rPr>
              <a:t>Figure 11.6 </a:t>
            </a:r>
            <a:r>
              <a:rPr lang="en-US" altLang="zh-CN" sz="2800" b="1" dirty="0">
                <a:solidFill>
                  <a:srgbClr val="000000"/>
                </a:solidFill>
                <a:latin typeface="FrutigerLTStd-Bold"/>
              </a:rPr>
              <a:t>Microanatomy of the normal intestinal wall </a:t>
            </a:r>
            <a:endParaRPr lang="zh-CN" altLang="en-US" sz="2800" dirty="0"/>
          </a:p>
        </p:txBody>
      </p:sp>
    </p:spTree>
    <p:extLst>
      <p:ext uri="{BB962C8B-B14F-4D97-AF65-F5344CB8AC3E}">
        <p14:creationId xmlns:p14="http://schemas.microsoft.com/office/powerpoint/2010/main" val="1375662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_11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521" y="0"/>
            <a:ext cx="3700673" cy="695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59680" y="618667"/>
            <a:ext cx="6096000" cy="954107"/>
          </a:xfrm>
          <a:prstGeom prst="rect">
            <a:avLst/>
          </a:prstGeom>
        </p:spPr>
        <p:txBody>
          <a:bodyPr>
            <a:spAutoFit/>
          </a:bodyPr>
          <a:lstStyle/>
          <a:p>
            <a:pPr algn="ctr"/>
            <a:r>
              <a:rPr lang="en-US" altLang="zh-CN" sz="2800" b="1" dirty="0">
                <a:solidFill>
                  <a:srgbClr val="1271FF"/>
                </a:solidFill>
                <a:latin typeface="FrutigerLTStd-Bold"/>
              </a:rPr>
              <a:t>Figure 11.7 </a:t>
            </a:r>
            <a:r>
              <a:rPr lang="en-US" altLang="zh-CN" sz="2800" b="1" dirty="0" err="1" smtClean="0">
                <a:solidFill>
                  <a:srgbClr val="000000"/>
                </a:solidFill>
                <a:latin typeface="FrutigerLTStd-Bold"/>
              </a:rPr>
              <a:t>Histopathological</a:t>
            </a:r>
            <a:r>
              <a:rPr lang="en-US" altLang="zh-CN" sz="2800" b="1" dirty="0" smtClean="0">
                <a:solidFill>
                  <a:srgbClr val="000000"/>
                </a:solidFill>
                <a:latin typeface="FrutigerLTStd-Bold"/>
              </a:rPr>
              <a:t>  alterations </a:t>
            </a:r>
            <a:r>
              <a:rPr lang="en-US" altLang="zh-CN" sz="2800" b="1" dirty="0">
                <a:solidFill>
                  <a:srgbClr val="000000"/>
                </a:solidFill>
                <a:latin typeface="FrutigerLTStd-Bold"/>
              </a:rPr>
              <a:t>of the human colon</a:t>
            </a:r>
            <a:endParaRPr lang="zh-CN" altLang="en-US" sz="2800" dirty="0"/>
          </a:p>
        </p:txBody>
      </p:sp>
    </p:spTree>
    <p:extLst>
      <p:ext uri="{BB962C8B-B14F-4D97-AF65-F5344CB8AC3E}">
        <p14:creationId xmlns:p14="http://schemas.microsoft.com/office/powerpoint/2010/main" val="1439455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11_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91" y="689493"/>
            <a:ext cx="8483600" cy="449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4089" y="5103674"/>
            <a:ext cx="11737911" cy="1754326"/>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The pathogenesis </a:t>
            </a:r>
            <a:r>
              <a:rPr lang="en-US" altLang="zh-CN" dirty="0">
                <a:solidFill>
                  <a:srgbClr val="000000"/>
                </a:solidFill>
                <a:latin typeface="FrutigerLTStd-Light"/>
              </a:rPr>
              <a:t>of carcinomas is </a:t>
            </a:r>
            <a:r>
              <a:rPr lang="en-US" altLang="zh-CN" dirty="0" smtClean="0">
                <a:solidFill>
                  <a:srgbClr val="000000"/>
                </a:solidFill>
                <a:latin typeface="FrutigerLTStd-Light"/>
              </a:rPr>
              <a:t>thought to </a:t>
            </a:r>
            <a:r>
              <a:rPr lang="en-US" altLang="zh-CN" dirty="0">
                <a:solidFill>
                  <a:srgbClr val="000000"/>
                </a:solidFill>
                <a:latin typeface="FrutigerLTStd-Light"/>
              </a:rPr>
              <a:t>be governed by very similar </a:t>
            </a:r>
            <a:r>
              <a:rPr lang="en-US" altLang="zh-CN" dirty="0" smtClean="0">
                <a:solidFill>
                  <a:srgbClr val="000000"/>
                </a:solidFill>
                <a:latin typeface="FrutigerLTStd-Light"/>
              </a:rPr>
              <a:t>biological mechanisms </a:t>
            </a:r>
            <a:r>
              <a:rPr lang="en-US" altLang="zh-CN" dirty="0">
                <a:solidFill>
                  <a:srgbClr val="000000"/>
                </a:solidFill>
                <a:latin typeface="FrutigerLTStd-Light"/>
              </a:rPr>
              <a:t>operating in a variety </a:t>
            </a:r>
            <a:r>
              <a:rPr lang="en-US" altLang="zh-CN" dirty="0" smtClean="0">
                <a:solidFill>
                  <a:srgbClr val="000000"/>
                </a:solidFill>
                <a:latin typeface="FrutigerLTStd-Light"/>
              </a:rPr>
              <a:t>of epithelial </a:t>
            </a:r>
            <a:r>
              <a:rPr lang="en-US" altLang="zh-CN" dirty="0">
                <a:solidFill>
                  <a:srgbClr val="000000"/>
                </a:solidFill>
                <a:latin typeface="FrutigerLTStd-Light"/>
              </a:rPr>
              <a:t>tissues. Accordingly, </a:t>
            </a:r>
            <a:r>
              <a:rPr lang="en-US" altLang="zh-CN" dirty="0" smtClean="0">
                <a:solidFill>
                  <a:srgbClr val="000000"/>
                </a:solidFill>
                <a:latin typeface="FrutigerLTStd-Light"/>
              </a:rPr>
              <a:t>multistep </a:t>
            </a:r>
            <a:r>
              <a:rPr lang="en-US" altLang="zh-CN" dirty="0" err="1" smtClean="0">
                <a:solidFill>
                  <a:srgbClr val="000000"/>
                </a:solidFill>
                <a:latin typeface="FrutigerLTStd-Light"/>
              </a:rPr>
              <a:t>tumorigenesis</a:t>
            </a:r>
            <a:r>
              <a:rPr lang="en-US" altLang="zh-CN" dirty="0" smtClean="0">
                <a:solidFill>
                  <a:srgbClr val="000000"/>
                </a:solidFill>
                <a:latin typeface="FrutigerLTStd-Light"/>
              </a:rPr>
              <a:t> </a:t>
            </a:r>
            <a:r>
              <a:rPr lang="en-US" altLang="zh-CN" dirty="0">
                <a:solidFill>
                  <a:srgbClr val="000000"/>
                </a:solidFill>
                <a:latin typeface="FrutigerLTStd-Light"/>
              </a:rPr>
              <a:t>involving </a:t>
            </a:r>
            <a:r>
              <a:rPr lang="en-US" altLang="zh-CN" dirty="0" smtClean="0">
                <a:solidFill>
                  <a:srgbClr val="000000"/>
                </a:solidFill>
                <a:latin typeface="FrutigerLTStd-Light"/>
              </a:rPr>
              <a:t>similar histological </a:t>
            </a:r>
            <a:r>
              <a:rPr lang="en-US" altLang="zh-CN" dirty="0">
                <a:solidFill>
                  <a:srgbClr val="000000"/>
                </a:solidFill>
                <a:latin typeface="FrutigerLTStd-Light"/>
              </a:rPr>
              <a:t>entities has been </a:t>
            </a:r>
            <a:r>
              <a:rPr lang="en-US" altLang="zh-CN" dirty="0" smtClean="0">
                <a:solidFill>
                  <a:srgbClr val="000000"/>
                </a:solidFill>
                <a:latin typeface="FrutigerLTStd-Light"/>
              </a:rPr>
              <a:t>proposed to </a:t>
            </a:r>
            <a:r>
              <a:rPr lang="en-US" altLang="zh-CN" dirty="0">
                <a:solidFill>
                  <a:srgbClr val="000000"/>
                </a:solidFill>
                <a:latin typeface="FrutigerLTStd-Light"/>
              </a:rPr>
              <a:t>progress along parallel paths in </a:t>
            </a:r>
            <a:r>
              <a:rPr lang="en-US" altLang="zh-CN" dirty="0" smtClean="0">
                <a:solidFill>
                  <a:srgbClr val="000000"/>
                </a:solidFill>
                <a:latin typeface="FrutigerLTStd-Light"/>
              </a:rPr>
              <a:t>these various </a:t>
            </a:r>
            <a:r>
              <a:rPr lang="en-US" altLang="zh-CN" dirty="0">
                <a:solidFill>
                  <a:srgbClr val="000000"/>
                </a:solidFill>
                <a:latin typeface="FrutigerLTStd-Light"/>
              </a:rPr>
              <a:t>organ sites. These </a:t>
            </a:r>
            <a:r>
              <a:rPr lang="en-US" altLang="zh-CN" dirty="0" smtClean="0">
                <a:solidFill>
                  <a:srgbClr val="000000"/>
                </a:solidFill>
                <a:latin typeface="FrutigerLTStd-Light"/>
              </a:rPr>
              <a:t>similarities are </a:t>
            </a:r>
            <a:r>
              <a:rPr lang="en-US" altLang="zh-CN" dirty="0">
                <a:solidFill>
                  <a:srgbClr val="000000"/>
                </a:solidFill>
                <a:latin typeface="FrutigerLTStd-Light"/>
              </a:rPr>
              <a:t>obscured by the fact that </a:t>
            </a:r>
            <a:r>
              <a:rPr lang="en-US" altLang="zh-CN" dirty="0" smtClean="0">
                <a:solidFill>
                  <a:srgbClr val="000000"/>
                </a:solidFill>
                <a:latin typeface="FrutigerLTStd-Light"/>
              </a:rPr>
              <a:t>the nomenclature </a:t>
            </a:r>
            <a:r>
              <a:rPr lang="en-US" altLang="zh-CN" dirty="0">
                <a:solidFill>
                  <a:srgbClr val="000000"/>
                </a:solidFill>
                <a:latin typeface="FrutigerLTStd-Light"/>
              </a:rPr>
              <a:t>is quite variable from </a:t>
            </a:r>
            <a:r>
              <a:rPr lang="en-US" altLang="zh-CN" dirty="0" smtClean="0">
                <a:solidFill>
                  <a:srgbClr val="000000"/>
                </a:solidFill>
                <a:latin typeface="FrutigerLTStd-Light"/>
              </a:rPr>
              <a:t>one tissue </a:t>
            </a:r>
            <a:r>
              <a:rPr lang="en-US" altLang="zh-CN" dirty="0">
                <a:solidFill>
                  <a:srgbClr val="000000"/>
                </a:solidFill>
                <a:latin typeface="FrutigerLTStd-Light"/>
              </a:rPr>
              <a:t>to another. CIS, carcinoma </a:t>
            </a:r>
            <a:r>
              <a:rPr lang="en-US" altLang="zh-CN" i="1" dirty="0">
                <a:solidFill>
                  <a:srgbClr val="000000"/>
                </a:solidFill>
                <a:latin typeface="FrutigerLTStd-LightItalic"/>
              </a:rPr>
              <a:t>in </a:t>
            </a:r>
            <a:r>
              <a:rPr lang="en-US" altLang="zh-CN" i="1" dirty="0" smtClean="0">
                <a:solidFill>
                  <a:srgbClr val="000000"/>
                </a:solidFill>
                <a:latin typeface="FrutigerLTStd-LightItalic"/>
              </a:rPr>
              <a:t>situ</a:t>
            </a:r>
            <a:r>
              <a:rPr lang="en-US" altLang="zh-CN" dirty="0" smtClean="0">
                <a:solidFill>
                  <a:srgbClr val="000000"/>
                </a:solidFill>
                <a:latin typeface="FrutigerLTStd-Light"/>
              </a:rPr>
              <a:t>; CIN</a:t>
            </a:r>
            <a:r>
              <a:rPr lang="en-US" altLang="zh-CN" dirty="0">
                <a:solidFill>
                  <a:srgbClr val="000000"/>
                </a:solidFill>
                <a:latin typeface="FrutigerLTStd-Light"/>
              </a:rPr>
              <a:t>, cervical intraepithelial </a:t>
            </a:r>
            <a:r>
              <a:rPr lang="en-US" altLang="zh-CN" dirty="0" smtClean="0">
                <a:solidFill>
                  <a:srgbClr val="000000"/>
                </a:solidFill>
                <a:latin typeface="FrutigerLTStd-Light"/>
              </a:rPr>
              <a:t>neoplasia; </a:t>
            </a:r>
            <a:r>
              <a:rPr lang="it-IT" altLang="zh-CN" dirty="0" smtClean="0">
                <a:solidFill>
                  <a:srgbClr val="000000"/>
                </a:solidFill>
                <a:latin typeface="FrutigerLTStd-Light"/>
              </a:rPr>
              <a:t>DCIS</a:t>
            </a:r>
            <a:r>
              <a:rPr lang="it-IT" altLang="zh-CN" dirty="0">
                <a:solidFill>
                  <a:srgbClr val="000000"/>
                </a:solidFill>
                <a:latin typeface="FrutigerLTStd-Light"/>
              </a:rPr>
              <a:t>, ductal carcinoma </a:t>
            </a:r>
            <a:r>
              <a:rPr lang="it-IT" altLang="zh-CN" i="1" dirty="0">
                <a:solidFill>
                  <a:srgbClr val="000000"/>
                </a:solidFill>
                <a:latin typeface="FrutigerLTStd-LightItalic"/>
              </a:rPr>
              <a:t>in situ</a:t>
            </a:r>
            <a:r>
              <a:rPr lang="it-IT" altLang="zh-CN" dirty="0">
                <a:solidFill>
                  <a:srgbClr val="000000"/>
                </a:solidFill>
                <a:latin typeface="FrutigerLTStd-Light"/>
              </a:rPr>
              <a:t>; </a:t>
            </a:r>
            <a:r>
              <a:rPr lang="it-IT" altLang="zh-CN" dirty="0" smtClean="0">
                <a:solidFill>
                  <a:srgbClr val="000000"/>
                </a:solidFill>
                <a:latin typeface="FrutigerLTStd-Light"/>
              </a:rPr>
              <a:t>PIN, </a:t>
            </a:r>
            <a:r>
              <a:rPr lang="en-US" altLang="zh-CN" dirty="0" smtClean="0">
                <a:solidFill>
                  <a:srgbClr val="000000"/>
                </a:solidFill>
                <a:latin typeface="FrutigerLTStd-Light"/>
              </a:rPr>
              <a:t>prostatic </a:t>
            </a:r>
            <a:r>
              <a:rPr lang="en-US" altLang="zh-CN" dirty="0">
                <a:solidFill>
                  <a:srgbClr val="000000"/>
                </a:solidFill>
                <a:latin typeface="FrutigerLTStd-Light"/>
              </a:rPr>
              <a:t>intraepithelial neoplasia.</a:t>
            </a:r>
            <a:endParaRPr lang="zh-CN" altLang="en-US" dirty="0"/>
          </a:p>
        </p:txBody>
      </p:sp>
      <p:sp>
        <p:nvSpPr>
          <p:cNvPr id="3" name="Rectangle 2"/>
          <p:cNvSpPr/>
          <p:nvPr/>
        </p:nvSpPr>
        <p:spPr>
          <a:xfrm>
            <a:off x="1169098" y="227828"/>
            <a:ext cx="10307891" cy="461665"/>
          </a:xfrm>
          <a:prstGeom prst="rect">
            <a:avLst/>
          </a:prstGeom>
        </p:spPr>
        <p:txBody>
          <a:bodyPr wrap="square">
            <a:spAutoFit/>
          </a:bodyPr>
          <a:lstStyle/>
          <a:p>
            <a:r>
              <a:rPr lang="en-US" altLang="zh-CN" sz="2400" b="1" dirty="0">
                <a:solidFill>
                  <a:srgbClr val="1271FF"/>
                </a:solidFill>
                <a:latin typeface="FrutigerLTStd-Bold"/>
              </a:rPr>
              <a:t>Figure 11.8 </a:t>
            </a:r>
            <a:r>
              <a:rPr lang="en-US" altLang="zh-CN" sz="2400" b="1" dirty="0">
                <a:solidFill>
                  <a:srgbClr val="000000"/>
                </a:solidFill>
                <a:latin typeface="FrutigerLTStd-Bold"/>
              </a:rPr>
              <a:t>Multi-step </a:t>
            </a:r>
            <a:r>
              <a:rPr lang="en-US" altLang="zh-CN" sz="2400" b="1" dirty="0" err="1" smtClean="0">
                <a:solidFill>
                  <a:srgbClr val="000000"/>
                </a:solidFill>
                <a:latin typeface="FrutigerLTStd-Bold"/>
              </a:rPr>
              <a:t>tumorigenesis</a:t>
            </a:r>
            <a:r>
              <a:rPr lang="en-US" altLang="zh-CN" sz="2400" b="1" dirty="0" smtClean="0">
                <a:solidFill>
                  <a:srgbClr val="000000"/>
                </a:solidFill>
                <a:latin typeface="FrutigerLTStd-Bold"/>
              </a:rPr>
              <a:t> in </a:t>
            </a:r>
            <a:r>
              <a:rPr lang="en-US" altLang="zh-CN" sz="2400" b="1" dirty="0">
                <a:solidFill>
                  <a:srgbClr val="000000"/>
                </a:solidFill>
                <a:latin typeface="FrutigerLTStd-Bold"/>
              </a:rPr>
              <a:t>a variety of organ sites </a:t>
            </a:r>
            <a:endParaRPr lang="zh-CN" altLang="en-US" sz="2400" dirty="0"/>
          </a:p>
        </p:txBody>
      </p:sp>
    </p:spTree>
    <p:extLst>
      <p:ext uri="{BB962C8B-B14F-4D97-AF65-F5344CB8AC3E}">
        <p14:creationId xmlns:p14="http://schemas.microsoft.com/office/powerpoint/2010/main" val="3580519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11_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5" y="1517099"/>
            <a:ext cx="6476613" cy="404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162800" y="1867144"/>
            <a:ext cx="4651248" cy="3693319"/>
          </a:xfrm>
          <a:prstGeom prst="rect">
            <a:avLst/>
          </a:prstGeom>
        </p:spPr>
        <p:txBody>
          <a:bodyPr wrap="square">
            <a:spAutoFit/>
          </a:bodyPr>
          <a:lstStyle/>
          <a:p>
            <a:r>
              <a:rPr lang="en-US" altLang="zh-CN" dirty="0">
                <a:latin typeface="FrutigerLTStd-Light"/>
              </a:rPr>
              <a:t>(B) </a:t>
            </a:r>
            <a:r>
              <a:rPr lang="en-US" altLang="zh-CN" u="sng" dirty="0">
                <a:latin typeface="FrutigerLTStd-Light"/>
              </a:rPr>
              <a:t>Because more aggressive </a:t>
            </a:r>
            <a:r>
              <a:rPr lang="en-US" altLang="zh-CN" u="sng" dirty="0" smtClean="0">
                <a:latin typeface="FrutigerLTStd-Light"/>
              </a:rPr>
              <a:t>growths often </a:t>
            </a:r>
            <a:r>
              <a:rPr lang="en-US" altLang="zh-CN" u="sng" dirty="0">
                <a:latin typeface="FrutigerLTStd-Light"/>
              </a:rPr>
              <a:t>overgrow their more </a:t>
            </a:r>
            <a:r>
              <a:rPr lang="en-US" altLang="zh-CN" u="sng" dirty="0" smtClean="0">
                <a:latin typeface="FrutigerLTStd-Light"/>
              </a:rPr>
              <a:t>benign precursors</a:t>
            </a:r>
            <a:r>
              <a:rPr lang="en-US" altLang="zh-CN" u="sng" dirty="0">
                <a:latin typeface="FrutigerLTStd-Light"/>
              </a:rPr>
              <a:t>, it is rare to see the </a:t>
            </a:r>
            <a:r>
              <a:rPr lang="en-US" altLang="zh-CN" u="sng" dirty="0" smtClean="0">
                <a:latin typeface="FrutigerLTStd-Light"/>
              </a:rPr>
              <a:t>multiple states </a:t>
            </a:r>
            <a:r>
              <a:rPr lang="en-US" altLang="zh-CN" u="sng" dirty="0">
                <a:latin typeface="FrutigerLTStd-Light"/>
              </a:rPr>
              <a:t>of tumor progression coexisting </a:t>
            </a:r>
            <a:r>
              <a:rPr lang="en-US" altLang="zh-CN" u="sng" dirty="0" smtClean="0">
                <a:latin typeface="FrutigerLTStd-Light"/>
              </a:rPr>
              <a:t>in close </a:t>
            </a:r>
            <a:r>
              <a:rPr lang="en-US" altLang="zh-CN" u="sng" dirty="0">
                <a:latin typeface="FrutigerLTStd-Light"/>
              </a:rPr>
              <a:t>proximity, as is the case in this </a:t>
            </a:r>
            <a:r>
              <a:rPr lang="en-US" altLang="zh-CN" u="sng" dirty="0" smtClean="0">
                <a:latin typeface="FrutigerLTStd-Light"/>
              </a:rPr>
              <a:t>lung carcinoma</a:t>
            </a:r>
            <a:r>
              <a:rPr lang="en-US" altLang="zh-CN" u="sng" dirty="0">
                <a:latin typeface="FrutigerLTStd-Light"/>
              </a:rPr>
              <a:t>. </a:t>
            </a:r>
            <a:r>
              <a:rPr lang="en-US" altLang="zh-CN" dirty="0">
                <a:latin typeface="FrutigerLTStd-Light"/>
              </a:rPr>
              <a:t>Importantly, while the </a:t>
            </a:r>
            <a:r>
              <a:rPr lang="en-US" altLang="zh-CN" dirty="0" smtClean="0">
                <a:latin typeface="FrutigerLTStd-Light"/>
              </a:rPr>
              <a:t>close juxtaposition </a:t>
            </a:r>
            <a:r>
              <a:rPr lang="en-US" altLang="zh-CN" dirty="0">
                <a:latin typeface="FrutigerLTStd-Light"/>
              </a:rPr>
              <a:t>of the aberrant </a:t>
            </a:r>
            <a:r>
              <a:rPr lang="en-US" altLang="zh-CN" dirty="0" smtClean="0">
                <a:latin typeface="FrutigerLTStd-Light"/>
              </a:rPr>
              <a:t>growths suggests </a:t>
            </a:r>
            <a:r>
              <a:rPr lang="en-US" altLang="zh-CN" dirty="0">
                <a:latin typeface="FrutigerLTStd-Light"/>
              </a:rPr>
              <a:t>some relationship </a:t>
            </a:r>
            <a:r>
              <a:rPr lang="en-US" altLang="zh-CN" dirty="0" smtClean="0">
                <a:latin typeface="FrutigerLTStd-Light"/>
              </a:rPr>
              <a:t>among them</a:t>
            </a:r>
            <a:r>
              <a:rPr lang="en-US" altLang="zh-CN" dirty="0">
                <a:latin typeface="FrutigerLTStd-Light"/>
              </a:rPr>
              <a:t>, an image like this provides </a:t>
            </a:r>
            <a:r>
              <a:rPr lang="en-US" altLang="zh-CN" dirty="0" smtClean="0">
                <a:latin typeface="FrutigerLTStd-Light"/>
              </a:rPr>
              <a:t>no definitive </a:t>
            </a:r>
            <a:r>
              <a:rPr lang="en-US" altLang="zh-CN" dirty="0">
                <a:latin typeface="FrutigerLTStd-Light"/>
              </a:rPr>
              <a:t>evidence of </a:t>
            </a:r>
            <a:r>
              <a:rPr lang="en-US" altLang="zh-CN" dirty="0" smtClean="0">
                <a:latin typeface="FrutigerLTStd-Light"/>
              </a:rPr>
              <a:t>precursor–product relationships </a:t>
            </a:r>
            <a:r>
              <a:rPr lang="en-US" altLang="zh-CN" dirty="0">
                <a:latin typeface="FrutigerLTStd-Light"/>
              </a:rPr>
              <a:t>between these </a:t>
            </a:r>
            <a:r>
              <a:rPr lang="en-US" altLang="zh-CN" dirty="0" smtClean="0">
                <a:latin typeface="FrutigerLTStd-Light"/>
              </a:rPr>
              <a:t>various abnormal </a:t>
            </a:r>
            <a:r>
              <a:rPr lang="en-US" altLang="zh-CN" dirty="0">
                <a:latin typeface="FrutigerLTStd-Light"/>
              </a:rPr>
              <a:t>tissues.</a:t>
            </a:r>
            <a:endParaRPr lang="zh-CN" altLang="en-US" dirty="0"/>
          </a:p>
        </p:txBody>
      </p:sp>
      <p:sp>
        <p:nvSpPr>
          <p:cNvPr id="4" name="Rectangle 3"/>
          <p:cNvSpPr/>
          <p:nvPr/>
        </p:nvSpPr>
        <p:spPr>
          <a:xfrm>
            <a:off x="1898422" y="309264"/>
            <a:ext cx="8467343" cy="954107"/>
          </a:xfrm>
          <a:prstGeom prst="rect">
            <a:avLst/>
          </a:prstGeom>
        </p:spPr>
        <p:txBody>
          <a:bodyPr wrap="square">
            <a:spAutoFit/>
          </a:bodyPr>
          <a:lstStyle/>
          <a:p>
            <a:pPr algn="ctr"/>
            <a:r>
              <a:rPr lang="en-US" altLang="zh-CN" sz="2800" b="1" dirty="0">
                <a:solidFill>
                  <a:srgbClr val="1271FF"/>
                </a:solidFill>
                <a:latin typeface="FrutigerLTStd-Bold"/>
              </a:rPr>
              <a:t>Figure 11.8 </a:t>
            </a:r>
            <a:r>
              <a:rPr lang="en-US" altLang="zh-CN" sz="2800" b="1" dirty="0">
                <a:solidFill>
                  <a:srgbClr val="000000"/>
                </a:solidFill>
                <a:latin typeface="FrutigerLTStd-Bold"/>
              </a:rPr>
              <a:t>Multi-step </a:t>
            </a:r>
            <a:r>
              <a:rPr lang="en-US" altLang="zh-CN" sz="2800" b="1" dirty="0" err="1" smtClean="0">
                <a:solidFill>
                  <a:srgbClr val="000000"/>
                </a:solidFill>
                <a:latin typeface="FrutigerLTStd-Bold"/>
              </a:rPr>
              <a:t>tumorigenesis</a:t>
            </a:r>
            <a:r>
              <a:rPr lang="en-US" altLang="zh-CN" sz="2800" b="1" dirty="0" smtClean="0">
                <a:solidFill>
                  <a:srgbClr val="000000"/>
                </a:solidFill>
                <a:latin typeface="FrutigerLTStd-Bold"/>
              </a:rPr>
              <a:t> in </a:t>
            </a:r>
            <a:r>
              <a:rPr lang="en-US" altLang="zh-CN" sz="2800" b="1" dirty="0">
                <a:solidFill>
                  <a:srgbClr val="000000"/>
                </a:solidFill>
                <a:latin typeface="FrutigerLTStd-Bold"/>
              </a:rPr>
              <a:t>a variety of organ sites </a:t>
            </a:r>
            <a:endParaRPr lang="zh-CN" altLang="en-US" sz="2800" dirty="0"/>
          </a:p>
        </p:txBody>
      </p:sp>
    </p:spTree>
    <p:extLst>
      <p:ext uri="{BB962C8B-B14F-4D97-AF65-F5344CB8AC3E}">
        <p14:creationId xmlns:p14="http://schemas.microsoft.com/office/powerpoint/2010/main" val="3340340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0556" y="1839415"/>
            <a:ext cx="10366248"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11.3 Cells accumulate genetic and epigenetic alterations </a:t>
            </a:r>
            <a:r>
              <a:rPr lang="en-US" altLang="zh-CN" sz="2800" dirty="0" smtClean="0">
                <a:solidFill>
                  <a:srgbClr val="1271FF"/>
                </a:solidFill>
                <a:latin typeface="ACaslonPro-Regular"/>
              </a:rPr>
              <a:t>as tumor </a:t>
            </a:r>
            <a:r>
              <a:rPr lang="en-US" altLang="zh-CN" sz="2800" dirty="0">
                <a:solidFill>
                  <a:srgbClr val="1271FF"/>
                </a:solidFill>
                <a:latin typeface="ACaslonPro-Regular"/>
              </a:rPr>
              <a:t>progression proceeds</a:t>
            </a:r>
            <a:endParaRPr lang="zh-CN" altLang="en-US" sz="2800" dirty="0"/>
          </a:p>
        </p:txBody>
      </p:sp>
      <p:sp>
        <p:nvSpPr>
          <p:cNvPr id="5" name="Rectangle 4"/>
          <p:cNvSpPr/>
          <p:nvPr/>
        </p:nvSpPr>
        <p:spPr>
          <a:xfrm>
            <a:off x="816704" y="4410739"/>
            <a:ext cx="10685486" cy="1477328"/>
          </a:xfrm>
          <a:prstGeom prst="rect">
            <a:avLst/>
          </a:prstGeom>
        </p:spPr>
        <p:txBody>
          <a:bodyPr wrap="square">
            <a:spAutoFit/>
          </a:bodyPr>
          <a:lstStyle/>
          <a:p>
            <a:pPr>
              <a:lnSpc>
                <a:spcPct val="150000"/>
              </a:lnSpc>
            </a:pPr>
            <a:r>
              <a:rPr lang="en-US" altLang="zh-CN" sz="2000" u="sng" dirty="0">
                <a:solidFill>
                  <a:srgbClr val="FF0000"/>
                </a:solidFill>
              </a:rPr>
              <a:t>Colon cancer as a model</a:t>
            </a:r>
            <a:r>
              <a:rPr lang="en-US" altLang="zh-CN" sz="2000" dirty="0"/>
              <a:t>, </a:t>
            </a:r>
            <a:r>
              <a:rPr lang="en-US" altLang="zh-CN" sz="2000" dirty="0" smtClean="0"/>
              <a:t>because colonic </a:t>
            </a:r>
            <a:r>
              <a:rPr lang="en-US" altLang="zh-CN" sz="2000" dirty="0"/>
              <a:t>epithelium is, as </a:t>
            </a:r>
            <a:r>
              <a:rPr lang="en-US" altLang="zh-CN" sz="2000" dirty="0" smtClean="0"/>
              <a:t>mentioned, relatively </a:t>
            </a:r>
            <a:r>
              <a:rPr lang="en-US" altLang="zh-CN" sz="2000" dirty="0"/>
              <a:t>accessible through </a:t>
            </a:r>
            <a:r>
              <a:rPr lang="en-US" altLang="zh-CN" sz="2000" dirty="0" smtClean="0"/>
              <a:t>colonoscopy (</a:t>
            </a:r>
            <a:r>
              <a:rPr lang="zh-CN" altLang="en-US" sz="2000" dirty="0"/>
              <a:t>结肠镜</a:t>
            </a:r>
            <a:r>
              <a:rPr lang="en-US" altLang="zh-CN" sz="2000" dirty="0" smtClean="0"/>
              <a:t>); </a:t>
            </a:r>
            <a:r>
              <a:rPr lang="en-US" altLang="zh-CN" sz="2000" dirty="0"/>
              <a:t>because colon cancer is a common </a:t>
            </a:r>
            <a:r>
              <a:rPr lang="en-US" altLang="zh-CN" sz="2000" dirty="0" smtClean="0"/>
              <a:t>disease in </a:t>
            </a:r>
            <a:r>
              <a:rPr lang="en-US" altLang="zh-CN" sz="2000" dirty="0"/>
              <a:t>the West, making it relatively easy to collect and study large numbers of samples </a:t>
            </a:r>
            <a:r>
              <a:rPr lang="en-US" altLang="zh-CN" sz="2000" dirty="0" smtClean="0"/>
              <a:t>of premalignant </a:t>
            </a:r>
            <a:r>
              <a:rPr lang="en-US" altLang="zh-CN" sz="2000" dirty="0"/>
              <a:t>and malignant growths;</a:t>
            </a:r>
            <a:endParaRPr lang="zh-CN" altLang="en-US" sz="2000" dirty="0"/>
          </a:p>
        </p:txBody>
      </p:sp>
    </p:spTree>
    <p:extLst>
      <p:ext uri="{BB962C8B-B14F-4D97-AF65-F5344CB8AC3E}">
        <p14:creationId xmlns:p14="http://schemas.microsoft.com/office/powerpoint/2010/main" val="2649023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11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613" y="2382382"/>
            <a:ext cx="10107220" cy="221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50758" y="5398558"/>
            <a:ext cx="10407798" cy="923330"/>
          </a:xfrm>
          <a:prstGeom prst="rect">
            <a:avLst/>
          </a:prstGeom>
        </p:spPr>
        <p:txBody>
          <a:bodyPr wrap="square">
            <a:spAutoFit/>
          </a:bodyPr>
          <a:lstStyle/>
          <a:p>
            <a:r>
              <a:rPr lang="en-US" altLang="zh-CN" dirty="0" smtClean="0">
                <a:solidFill>
                  <a:srgbClr val="000000"/>
                </a:solidFill>
                <a:latin typeface="FrutigerLTStd-Light"/>
              </a:rPr>
              <a:t>DNA </a:t>
            </a:r>
            <a:r>
              <a:rPr lang="en-US" altLang="zh-CN" dirty="0">
                <a:solidFill>
                  <a:srgbClr val="000000"/>
                </a:solidFill>
                <a:latin typeface="FrutigerLTStd-Light"/>
              </a:rPr>
              <a:t>from </a:t>
            </a:r>
            <a:r>
              <a:rPr lang="en-US" altLang="zh-CN" dirty="0" smtClean="0">
                <a:solidFill>
                  <a:srgbClr val="000000"/>
                </a:solidFill>
                <a:latin typeface="FrutigerLTStd-Light"/>
              </a:rPr>
              <a:t>tissue samples </a:t>
            </a:r>
            <a:r>
              <a:rPr lang="en-US" altLang="zh-CN" dirty="0">
                <a:solidFill>
                  <a:srgbClr val="000000"/>
                </a:solidFill>
                <a:latin typeface="FrutigerLTStd-Light"/>
              </a:rPr>
              <a:t>representing various stages </a:t>
            </a:r>
            <a:r>
              <a:rPr lang="en-US" altLang="zh-CN" dirty="0" smtClean="0">
                <a:solidFill>
                  <a:srgbClr val="000000"/>
                </a:solidFill>
                <a:latin typeface="FrutigerLTStd-Light"/>
              </a:rPr>
              <a:t>of colon </a:t>
            </a:r>
            <a:r>
              <a:rPr lang="en-US" altLang="zh-CN" dirty="0">
                <a:solidFill>
                  <a:srgbClr val="000000"/>
                </a:solidFill>
                <a:latin typeface="FrutigerLTStd-Light"/>
              </a:rPr>
              <a:t>cancer progression was </a:t>
            </a:r>
            <a:r>
              <a:rPr lang="en-US" altLang="zh-CN" dirty="0" smtClean="0">
                <a:solidFill>
                  <a:srgbClr val="000000"/>
                </a:solidFill>
                <a:latin typeface="FrutigerLTStd-Light"/>
              </a:rPr>
              <a:t>analyzed for </a:t>
            </a:r>
            <a:r>
              <a:rPr lang="en-US" altLang="zh-CN" dirty="0">
                <a:solidFill>
                  <a:srgbClr val="FF0000"/>
                </a:solidFill>
                <a:latin typeface="FrutigerLTStd-Light"/>
              </a:rPr>
              <a:t>loss of </a:t>
            </a:r>
            <a:r>
              <a:rPr lang="en-US" altLang="zh-CN" dirty="0" err="1">
                <a:solidFill>
                  <a:srgbClr val="FF0000"/>
                </a:solidFill>
                <a:latin typeface="FrutigerLTStd-Light"/>
              </a:rPr>
              <a:t>heterozygosity</a:t>
            </a:r>
            <a:r>
              <a:rPr lang="en-US" altLang="zh-CN" dirty="0">
                <a:solidFill>
                  <a:srgbClr val="FF0000"/>
                </a:solidFill>
                <a:latin typeface="FrutigerLTStd-Light"/>
              </a:rPr>
              <a:t> (LOH) </a:t>
            </a:r>
            <a:r>
              <a:rPr lang="en-US" altLang="zh-CN" dirty="0" smtClean="0">
                <a:solidFill>
                  <a:srgbClr val="000000"/>
                </a:solidFill>
                <a:latin typeface="FrutigerLTStd-Light"/>
              </a:rPr>
              <a:t>by examining the behavior of chromosomal markers present on the long and short arms of most chromosomes.</a:t>
            </a:r>
            <a:endParaRPr lang="zh-CN" altLang="en-US" dirty="0"/>
          </a:p>
        </p:txBody>
      </p:sp>
      <p:sp>
        <p:nvSpPr>
          <p:cNvPr id="3" name="Rectangle 2"/>
          <p:cNvSpPr/>
          <p:nvPr/>
        </p:nvSpPr>
        <p:spPr>
          <a:xfrm>
            <a:off x="502920" y="517225"/>
            <a:ext cx="10725913" cy="954107"/>
          </a:xfrm>
          <a:prstGeom prst="rect">
            <a:avLst/>
          </a:prstGeom>
        </p:spPr>
        <p:txBody>
          <a:bodyPr wrap="square">
            <a:spAutoFit/>
          </a:bodyPr>
          <a:lstStyle/>
          <a:p>
            <a:pPr algn="ctr"/>
            <a:r>
              <a:rPr lang="en-US" altLang="zh-CN" sz="2800" b="1" dirty="0">
                <a:solidFill>
                  <a:srgbClr val="1271FF"/>
                </a:solidFill>
                <a:latin typeface="FrutigerLTStd-Bold"/>
              </a:rPr>
              <a:t>Figure 11.10 </a:t>
            </a:r>
            <a:r>
              <a:rPr lang="en-US" altLang="zh-CN" sz="2800" b="1" dirty="0">
                <a:solidFill>
                  <a:srgbClr val="000000"/>
                </a:solidFill>
                <a:latin typeface="FrutigerLTStd-Bold"/>
              </a:rPr>
              <a:t>Colon tumor progression and loss of </a:t>
            </a:r>
            <a:r>
              <a:rPr lang="en-US" altLang="zh-CN" sz="2800" b="1" dirty="0" err="1">
                <a:solidFill>
                  <a:srgbClr val="000000"/>
                </a:solidFill>
                <a:latin typeface="FrutigerLTStd-Bold"/>
              </a:rPr>
              <a:t>heterozygosity</a:t>
            </a:r>
            <a:r>
              <a:rPr lang="en-US" altLang="zh-CN" sz="2800" b="1" dirty="0">
                <a:solidFill>
                  <a:srgbClr val="000000"/>
                </a:solidFill>
                <a:latin typeface="FrutigerLTStd-Bold"/>
              </a:rPr>
              <a:t> in various chromosomal arms </a:t>
            </a:r>
            <a:endParaRPr lang="zh-CN" altLang="en-US" sz="2800" dirty="0"/>
          </a:p>
        </p:txBody>
      </p:sp>
    </p:spTree>
    <p:extLst>
      <p:ext uri="{BB962C8B-B14F-4D97-AF65-F5344CB8AC3E}">
        <p14:creationId xmlns:p14="http://schemas.microsoft.com/office/powerpoint/2010/main" val="1930535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11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957" y="2240261"/>
            <a:ext cx="9827324" cy="257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14699" y="5344060"/>
            <a:ext cx="10149840" cy="923330"/>
          </a:xfrm>
          <a:prstGeom prst="rect">
            <a:avLst/>
          </a:prstGeom>
        </p:spPr>
        <p:txBody>
          <a:bodyPr wrap="square">
            <a:spAutoFit/>
          </a:bodyPr>
          <a:lstStyle/>
          <a:p>
            <a:r>
              <a:rPr lang="en-US" altLang="zh-CN" dirty="0" smtClean="0">
                <a:solidFill>
                  <a:srgbClr val="000000"/>
                </a:solidFill>
                <a:latin typeface="FrutigerLTStd-Light"/>
              </a:rPr>
              <a:t>Each </a:t>
            </a:r>
            <a:r>
              <a:rPr lang="en-US" altLang="zh-CN" dirty="0">
                <a:solidFill>
                  <a:srgbClr val="000000"/>
                </a:solidFill>
                <a:latin typeface="FrutigerLTStd-Light"/>
              </a:rPr>
              <a:t>of the chromosomal regions </a:t>
            </a:r>
            <a:r>
              <a:rPr lang="en-US" altLang="zh-CN" dirty="0" smtClean="0">
                <a:solidFill>
                  <a:srgbClr val="000000"/>
                </a:solidFill>
                <a:latin typeface="FrutigerLTStd-Light"/>
              </a:rPr>
              <a:t>that underwent </a:t>
            </a:r>
            <a:r>
              <a:rPr lang="en-US" altLang="zh-CN" dirty="0">
                <a:solidFill>
                  <a:srgbClr val="000000"/>
                </a:solidFill>
                <a:latin typeface="FrutigerLTStd-Light"/>
              </a:rPr>
              <a:t>loss of </a:t>
            </a:r>
            <a:r>
              <a:rPr lang="en-US" altLang="zh-CN" dirty="0" err="1">
                <a:solidFill>
                  <a:srgbClr val="000000"/>
                </a:solidFill>
                <a:latin typeface="FrutigerLTStd-Light"/>
              </a:rPr>
              <a:t>heterozygosity</a:t>
            </a:r>
            <a:r>
              <a:rPr lang="en-US" altLang="zh-CN" dirty="0">
                <a:solidFill>
                  <a:srgbClr val="000000"/>
                </a:solidFill>
                <a:latin typeface="FrutigerLTStd-Light"/>
              </a:rPr>
              <a:t> (</a:t>
            </a:r>
            <a:r>
              <a:rPr lang="en-US" altLang="zh-CN" dirty="0" smtClean="0">
                <a:solidFill>
                  <a:srgbClr val="000000"/>
                </a:solidFill>
                <a:latin typeface="FrutigerLTStd-Light"/>
              </a:rPr>
              <a:t>LOH) </a:t>
            </a:r>
            <a:r>
              <a:rPr lang="en-US" altLang="zh-CN" dirty="0">
                <a:solidFill>
                  <a:srgbClr val="000000"/>
                </a:solidFill>
                <a:latin typeface="FrutigerLTStd-Light"/>
              </a:rPr>
              <a:t>was considered </a:t>
            </a:r>
            <a:r>
              <a:rPr lang="en-US" altLang="zh-CN" dirty="0" smtClean="0">
                <a:solidFill>
                  <a:srgbClr val="000000"/>
                </a:solidFill>
                <a:latin typeface="FrutigerLTStd-Light"/>
              </a:rPr>
              <a:t>to harbor </a:t>
            </a:r>
            <a:r>
              <a:rPr lang="en-US" altLang="zh-CN" dirty="0">
                <a:solidFill>
                  <a:srgbClr val="000000"/>
                </a:solidFill>
                <a:latin typeface="FrutigerLTStd-Light"/>
              </a:rPr>
              <a:t>a tumor suppressor gene (</a:t>
            </a:r>
            <a:r>
              <a:rPr lang="en-US" altLang="zh-CN" dirty="0" smtClean="0">
                <a:solidFill>
                  <a:srgbClr val="000000"/>
                </a:solidFill>
                <a:latin typeface="FrutigerLTStd-Light"/>
              </a:rPr>
              <a:t>TSG) whose </a:t>
            </a:r>
            <a:r>
              <a:rPr lang="en-US" altLang="zh-CN" dirty="0">
                <a:solidFill>
                  <a:srgbClr val="000000"/>
                </a:solidFill>
                <a:latin typeface="FrutigerLTStd-Light"/>
              </a:rPr>
              <a:t>loss provided growth </a:t>
            </a:r>
            <a:r>
              <a:rPr lang="en-US" altLang="zh-CN" dirty="0" smtClean="0">
                <a:solidFill>
                  <a:srgbClr val="000000"/>
                </a:solidFill>
                <a:latin typeface="FrutigerLTStd-Light"/>
              </a:rPr>
              <a:t>advantage to </a:t>
            </a:r>
            <a:r>
              <a:rPr lang="en-US" altLang="zh-CN" dirty="0">
                <a:solidFill>
                  <a:srgbClr val="000000"/>
                </a:solidFill>
                <a:latin typeface="FrutigerLTStd-Light"/>
              </a:rPr>
              <a:t>evolving pre-neoplastic </a:t>
            </a:r>
            <a:r>
              <a:rPr lang="en-US" altLang="zh-CN" dirty="0" smtClean="0">
                <a:solidFill>
                  <a:srgbClr val="000000"/>
                </a:solidFill>
                <a:latin typeface="FrutigerLTStd-Light"/>
              </a:rPr>
              <a:t>colonic epithelial </a:t>
            </a:r>
            <a:r>
              <a:rPr lang="en-US" altLang="zh-CN" dirty="0">
                <a:solidFill>
                  <a:srgbClr val="000000"/>
                </a:solidFill>
                <a:latin typeface="FrutigerLTStd-Light"/>
              </a:rPr>
              <a:t>cells. </a:t>
            </a:r>
            <a:endParaRPr lang="zh-CN" altLang="en-US" dirty="0"/>
          </a:p>
        </p:txBody>
      </p:sp>
      <p:sp>
        <p:nvSpPr>
          <p:cNvPr id="3" name="Rectangle 2"/>
          <p:cNvSpPr/>
          <p:nvPr/>
        </p:nvSpPr>
        <p:spPr>
          <a:xfrm>
            <a:off x="1343025" y="352729"/>
            <a:ext cx="9504808" cy="954107"/>
          </a:xfrm>
          <a:prstGeom prst="rect">
            <a:avLst/>
          </a:prstGeom>
        </p:spPr>
        <p:txBody>
          <a:bodyPr wrap="square">
            <a:spAutoFit/>
          </a:bodyPr>
          <a:lstStyle/>
          <a:p>
            <a:pPr algn="ctr"/>
            <a:r>
              <a:rPr lang="en-US" altLang="zh-CN" sz="2800" b="1" dirty="0">
                <a:solidFill>
                  <a:srgbClr val="1271FF"/>
                </a:solidFill>
                <a:latin typeface="FrutigerLTStd-Bold"/>
              </a:rPr>
              <a:t>Figure 11.11 </a:t>
            </a:r>
            <a:r>
              <a:rPr lang="en-US" altLang="zh-CN" sz="2800" b="1" dirty="0">
                <a:solidFill>
                  <a:srgbClr val="000000"/>
                </a:solidFill>
                <a:latin typeface="FrutigerLTStd-Bold"/>
              </a:rPr>
              <a:t>Tumor suppressor genes and colon carcinoma progression</a:t>
            </a:r>
          </a:p>
        </p:txBody>
      </p:sp>
    </p:spTree>
    <p:extLst>
      <p:ext uri="{BB962C8B-B14F-4D97-AF65-F5344CB8AC3E}">
        <p14:creationId xmlns:p14="http://schemas.microsoft.com/office/powerpoint/2010/main" val="410121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11_1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49" y="1563624"/>
            <a:ext cx="7377345" cy="487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76316" y="409478"/>
            <a:ext cx="8034528" cy="954107"/>
          </a:xfrm>
          <a:prstGeom prst="rect">
            <a:avLst/>
          </a:prstGeom>
        </p:spPr>
        <p:txBody>
          <a:bodyPr wrap="square">
            <a:spAutoFit/>
          </a:bodyPr>
          <a:lstStyle/>
          <a:p>
            <a:pPr algn="ctr"/>
            <a:r>
              <a:rPr lang="en-US" altLang="zh-CN" sz="2800" b="1" dirty="0">
                <a:solidFill>
                  <a:srgbClr val="1271FF"/>
                </a:solidFill>
                <a:latin typeface="FrutigerLTStd-Bold"/>
              </a:rPr>
              <a:t>Figure 11.12 </a:t>
            </a:r>
            <a:r>
              <a:rPr lang="en-US" altLang="zh-CN" sz="2800" b="1" dirty="0">
                <a:solidFill>
                  <a:srgbClr val="000000"/>
                </a:solidFill>
                <a:latin typeface="FrutigerLTStd-Bold"/>
              </a:rPr>
              <a:t>Alternative paths during cancer progression</a:t>
            </a:r>
            <a:endParaRPr lang="zh-CN" altLang="en-US" sz="2800" dirty="0"/>
          </a:p>
        </p:txBody>
      </p:sp>
      <p:sp>
        <p:nvSpPr>
          <p:cNvPr id="4" name="TextBox 3"/>
          <p:cNvSpPr txBox="1"/>
          <p:nvPr/>
        </p:nvSpPr>
        <p:spPr>
          <a:xfrm>
            <a:off x="7774094" y="6025896"/>
            <a:ext cx="3859711" cy="523220"/>
          </a:xfrm>
          <a:prstGeom prst="rect">
            <a:avLst/>
          </a:prstGeom>
          <a:noFill/>
        </p:spPr>
        <p:txBody>
          <a:bodyPr wrap="none" rtlCol="0">
            <a:spAutoFit/>
          </a:bodyPr>
          <a:lstStyle/>
          <a:p>
            <a:r>
              <a:rPr lang="en-US" altLang="zh-CN" sz="2800" dirty="0" smtClean="0"/>
              <a:t>Colon cancer progression</a:t>
            </a:r>
            <a:endParaRPr lang="zh-CN" altLang="en-US" sz="2800" dirty="0"/>
          </a:p>
        </p:txBody>
      </p:sp>
    </p:spTree>
    <p:extLst>
      <p:ext uri="{BB962C8B-B14F-4D97-AF65-F5344CB8AC3E}">
        <p14:creationId xmlns:p14="http://schemas.microsoft.com/office/powerpoint/2010/main" val="34234178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11_1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65" y="1510577"/>
            <a:ext cx="6702551" cy="4299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69265" y="6040150"/>
            <a:ext cx="9076944" cy="646331"/>
          </a:xfrm>
          <a:prstGeom prst="rect">
            <a:avLst/>
          </a:prstGeom>
        </p:spPr>
        <p:txBody>
          <a:bodyPr wrap="square">
            <a:spAutoFit/>
          </a:bodyPr>
          <a:lstStyle/>
          <a:p>
            <a:r>
              <a:rPr lang="en-US" altLang="zh-CN" dirty="0">
                <a:latin typeface="FrutigerLTStd-Light"/>
              </a:rPr>
              <a:t>The most orderly succession of </a:t>
            </a:r>
            <a:r>
              <a:rPr lang="en-US" altLang="zh-CN" dirty="0" smtClean="0">
                <a:latin typeface="FrutigerLTStd-Light"/>
              </a:rPr>
              <a:t>genetic and </a:t>
            </a:r>
            <a:r>
              <a:rPr lang="en-US" altLang="zh-CN" dirty="0">
                <a:latin typeface="FrutigerLTStd-Light"/>
              </a:rPr>
              <a:t>epigenetic changes documented to date occurs during </a:t>
            </a:r>
            <a:r>
              <a:rPr lang="en-US" altLang="zh-CN" dirty="0" smtClean="0">
                <a:latin typeface="FrutigerLTStd-Light"/>
              </a:rPr>
              <a:t>the development </a:t>
            </a:r>
            <a:r>
              <a:rPr lang="en-US" altLang="zh-CN" dirty="0">
                <a:latin typeface="FrutigerLTStd-Light"/>
              </a:rPr>
              <a:t>of common adenocarcinomas of the pancreas</a:t>
            </a:r>
            <a:endParaRPr lang="zh-CN" altLang="en-US" dirty="0"/>
          </a:p>
        </p:txBody>
      </p:sp>
      <p:sp>
        <p:nvSpPr>
          <p:cNvPr id="5" name="Rectangle 4"/>
          <p:cNvSpPr/>
          <p:nvPr/>
        </p:nvSpPr>
        <p:spPr>
          <a:xfrm>
            <a:off x="2180590" y="179755"/>
            <a:ext cx="8034528" cy="954107"/>
          </a:xfrm>
          <a:prstGeom prst="rect">
            <a:avLst/>
          </a:prstGeom>
        </p:spPr>
        <p:txBody>
          <a:bodyPr wrap="square">
            <a:spAutoFit/>
          </a:bodyPr>
          <a:lstStyle/>
          <a:p>
            <a:pPr algn="ctr"/>
            <a:r>
              <a:rPr lang="en-US" altLang="zh-CN" sz="2800" b="1" dirty="0">
                <a:solidFill>
                  <a:srgbClr val="1271FF"/>
                </a:solidFill>
                <a:latin typeface="FrutigerLTStd-Bold"/>
              </a:rPr>
              <a:t>Figure 11.12 </a:t>
            </a:r>
            <a:r>
              <a:rPr lang="en-US" altLang="zh-CN" sz="2800" b="1" dirty="0">
                <a:solidFill>
                  <a:srgbClr val="000000"/>
                </a:solidFill>
                <a:latin typeface="FrutigerLTStd-Bold"/>
              </a:rPr>
              <a:t>Alternative paths during cancer progression</a:t>
            </a:r>
            <a:endParaRPr lang="zh-CN" altLang="en-US" sz="2800" dirty="0"/>
          </a:p>
        </p:txBody>
      </p:sp>
    </p:spTree>
    <p:extLst>
      <p:ext uri="{BB962C8B-B14F-4D97-AF65-F5344CB8AC3E}">
        <p14:creationId xmlns:p14="http://schemas.microsoft.com/office/powerpoint/2010/main" val="644649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0057" y="3078151"/>
            <a:ext cx="5657087" cy="2400657"/>
          </a:xfrm>
          <a:prstGeom prst="rect">
            <a:avLst/>
          </a:prstGeom>
        </p:spPr>
        <p:txBody>
          <a:bodyPr wrap="square">
            <a:spAutoFit/>
          </a:bodyPr>
          <a:lstStyle/>
          <a:p>
            <a:pPr>
              <a:lnSpc>
                <a:spcPct val="150000"/>
              </a:lnSpc>
            </a:pPr>
            <a:r>
              <a:rPr lang="en-US" altLang="zh-CN" sz="2000" dirty="0">
                <a:latin typeface="UtopiaStd-Regular"/>
              </a:rPr>
              <a:t>Organs affected by </a:t>
            </a:r>
            <a:r>
              <a:rPr lang="en-US" altLang="zh-CN" sz="2000" dirty="0" smtClean="0">
                <a:latin typeface="UtopiaStd-Regular"/>
              </a:rPr>
              <a:t>sporadic</a:t>
            </a:r>
            <a:r>
              <a:rPr lang="zh-CN" altLang="en-US" sz="2000" dirty="0" smtClean="0">
                <a:latin typeface="UtopiaStd-Regular"/>
              </a:rPr>
              <a:t>（</a:t>
            </a:r>
            <a:r>
              <a:rPr lang="zh-CN" altLang="en-US" sz="2000" dirty="0" smtClean="0"/>
              <a:t>偶尔发生的</a:t>
            </a:r>
            <a:r>
              <a:rPr lang="zh-CN" altLang="en-US" sz="2000" dirty="0" smtClean="0">
                <a:latin typeface="UtopiaStd-Regular"/>
              </a:rPr>
              <a:t>）</a:t>
            </a:r>
            <a:r>
              <a:rPr lang="en-US" altLang="zh-CN" sz="2000" dirty="0" smtClean="0">
                <a:latin typeface="UtopiaStd-Regular"/>
              </a:rPr>
              <a:t> </a:t>
            </a:r>
            <a:r>
              <a:rPr lang="en-US" altLang="zh-CN" sz="2000" dirty="0">
                <a:latin typeface="UtopiaStd-Regular"/>
              </a:rPr>
              <a:t>tumors occasionally sprout multiple, apparently </a:t>
            </a:r>
            <a:r>
              <a:rPr lang="en-US" altLang="zh-CN" sz="2000" dirty="0" smtClean="0">
                <a:latin typeface="UtopiaStd-Regular"/>
              </a:rPr>
              <a:t>independently arising </a:t>
            </a:r>
            <a:r>
              <a:rPr lang="en-US" altLang="zh-CN" sz="2000" dirty="0">
                <a:latin typeface="UtopiaStd-Regular"/>
              </a:rPr>
              <a:t>tumors—the phenomenon that is called </a:t>
            </a:r>
            <a:r>
              <a:rPr lang="en-US" altLang="zh-CN" sz="2000" b="1" dirty="0">
                <a:latin typeface="UtopiaStd-Bold"/>
              </a:rPr>
              <a:t>field </a:t>
            </a:r>
            <a:r>
              <a:rPr lang="en-US" altLang="zh-CN" sz="2000" b="1" dirty="0" err="1" smtClean="0">
                <a:latin typeface="UtopiaStd-Bold"/>
              </a:rPr>
              <a:t>cancerization</a:t>
            </a:r>
            <a:r>
              <a:rPr lang="zh-CN" altLang="en-US" sz="2000" b="1" dirty="0" smtClean="0">
                <a:latin typeface="UtopiaStd-Bold"/>
              </a:rPr>
              <a:t>（</a:t>
            </a:r>
            <a:r>
              <a:rPr lang="zh-CN" altLang="en-US" sz="2000" dirty="0"/>
              <a:t>区域性癌变</a:t>
            </a:r>
            <a:r>
              <a:rPr lang="zh-CN" altLang="en-US" sz="2000" b="1" dirty="0" smtClean="0">
                <a:latin typeface="UtopiaStd-Bold"/>
              </a:rPr>
              <a:t>）</a:t>
            </a:r>
            <a:r>
              <a:rPr lang="en-US" altLang="zh-CN" sz="2000" dirty="0" smtClean="0">
                <a:latin typeface="UtopiaStd-Regular"/>
              </a:rPr>
              <a:t>.</a:t>
            </a:r>
            <a:r>
              <a:rPr lang="zh-CN" altLang="en-US" sz="2000" dirty="0" smtClean="0">
                <a:latin typeface="UtopiaStd-Regular"/>
              </a:rPr>
              <a:t> </a:t>
            </a:r>
            <a:endParaRPr lang="zh-CN" altLang="en-US" sz="2000" dirty="0"/>
          </a:p>
        </p:txBody>
      </p:sp>
      <p:sp>
        <p:nvSpPr>
          <p:cNvPr id="4" name="Rectangle 3"/>
          <p:cNvSpPr/>
          <p:nvPr/>
        </p:nvSpPr>
        <p:spPr>
          <a:xfrm>
            <a:off x="798576" y="463219"/>
            <a:ext cx="10338816" cy="1384995"/>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11.4 Multi-step tumor progression helps to </a:t>
            </a:r>
            <a:r>
              <a:rPr lang="en-US" altLang="zh-CN" sz="2800" dirty="0" smtClean="0">
                <a:solidFill>
                  <a:srgbClr val="1271FF"/>
                </a:solidFill>
                <a:latin typeface="ACaslonPro-Regular"/>
              </a:rPr>
              <a:t>explain familial polyposis (</a:t>
            </a:r>
            <a:r>
              <a:rPr lang="zh-CN" altLang="en-US" sz="2800" dirty="0"/>
              <a:t>家族性息肉病</a:t>
            </a:r>
            <a:r>
              <a:rPr lang="en-US" altLang="zh-CN" sz="2800" dirty="0" smtClean="0">
                <a:solidFill>
                  <a:srgbClr val="1271FF"/>
                </a:solidFill>
                <a:latin typeface="ACaslonPro-Regular"/>
              </a:rPr>
              <a:t>) </a:t>
            </a:r>
            <a:r>
              <a:rPr lang="en-US" altLang="zh-CN" sz="2800" dirty="0">
                <a:solidFill>
                  <a:srgbClr val="1271FF"/>
                </a:solidFill>
                <a:latin typeface="ACaslonPro-Regular"/>
              </a:rPr>
              <a:t>and field </a:t>
            </a:r>
            <a:r>
              <a:rPr lang="en-US" altLang="zh-CN" sz="2800" dirty="0" err="1">
                <a:solidFill>
                  <a:srgbClr val="1271FF"/>
                </a:solidFill>
                <a:latin typeface="ACaslonPro-Regular"/>
              </a:rPr>
              <a:t>cancerization</a:t>
            </a:r>
            <a:endParaRPr lang="zh-CN" altLang="en-US" sz="2800" dirty="0"/>
          </a:p>
        </p:txBody>
      </p:sp>
      <p:pic>
        <p:nvPicPr>
          <p:cNvPr id="6" name="Picture 5"/>
          <p:cNvPicPr>
            <a:picLocks noChangeAspect="1"/>
          </p:cNvPicPr>
          <p:nvPr/>
        </p:nvPicPr>
        <p:blipFill>
          <a:blip r:embed="rId3"/>
          <a:stretch>
            <a:fillRect/>
          </a:stretch>
        </p:blipFill>
        <p:spPr>
          <a:xfrm>
            <a:off x="7380334" y="2087269"/>
            <a:ext cx="2833514" cy="4339572"/>
          </a:xfrm>
          <a:prstGeom prst="rect">
            <a:avLst/>
          </a:prstGeom>
        </p:spPr>
      </p:pic>
      <p:sp>
        <p:nvSpPr>
          <p:cNvPr id="7" name="Rectangle 6"/>
          <p:cNvSpPr/>
          <p:nvPr/>
        </p:nvSpPr>
        <p:spPr>
          <a:xfrm>
            <a:off x="7659512" y="6378940"/>
            <a:ext cx="2408032" cy="369332"/>
          </a:xfrm>
          <a:prstGeom prst="rect">
            <a:avLst/>
          </a:prstGeom>
        </p:spPr>
        <p:txBody>
          <a:bodyPr wrap="none">
            <a:spAutoFit/>
          </a:bodyPr>
          <a:lstStyle/>
          <a:p>
            <a:r>
              <a:rPr lang="en-US" altLang="zh-CN" b="1" dirty="0">
                <a:latin typeface="UtopiaStd-Bold"/>
              </a:rPr>
              <a:t>field </a:t>
            </a:r>
            <a:r>
              <a:rPr lang="en-US" altLang="zh-CN" b="1" dirty="0" err="1">
                <a:latin typeface="UtopiaStd-Bold"/>
              </a:rPr>
              <a:t>cancerization</a:t>
            </a:r>
            <a:endParaRPr lang="zh-CN" altLang="en-US" dirty="0"/>
          </a:p>
        </p:txBody>
      </p:sp>
    </p:spTree>
    <p:extLst>
      <p:ext uri="{BB962C8B-B14F-4D97-AF65-F5344CB8AC3E}">
        <p14:creationId xmlns:p14="http://schemas.microsoft.com/office/powerpoint/2010/main" val="4252744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5445" y="1578543"/>
            <a:ext cx="7929543" cy="4154984"/>
          </a:xfrm>
          <a:prstGeom prst="rect">
            <a:avLst/>
          </a:prstGeom>
          <a:noFill/>
        </p:spPr>
        <p:txBody>
          <a:bodyPr wrap="none" rtlCol="0">
            <a:spAutoFit/>
          </a:bodyPr>
          <a:lstStyle/>
          <a:p>
            <a:r>
              <a:rPr lang="en-US" altLang="zh-CN" sz="2400" b="1" dirty="0" smtClean="0"/>
              <a:t>1, </a:t>
            </a:r>
            <a:r>
              <a:rPr lang="en-US" altLang="zh-CN" sz="2400" b="1" dirty="0"/>
              <a:t>Cancer incidence  </a:t>
            </a:r>
            <a:r>
              <a:rPr lang="en-US" altLang="zh-CN" dirty="0" smtClean="0"/>
              <a:t>vs</a:t>
            </a:r>
            <a:r>
              <a:rPr lang="en-US" altLang="zh-CN" b="1" dirty="0" smtClean="0"/>
              <a:t> </a:t>
            </a:r>
            <a:r>
              <a:rPr lang="en-US" altLang="zh-CN" sz="2400" b="1" dirty="0" smtClean="0"/>
              <a:t> age;</a:t>
            </a:r>
          </a:p>
          <a:p>
            <a:endParaRPr lang="en-US" altLang="zh-CN" sz="2400" b="1" dirty="0"/>
          </a:p>
          <a:p>
            <a:r>
              <a:rPr lang="en-US" altLang="zh-CN" sz="2400" b="1" dirty="0" smtClean="0"/>
              <a:t>2, Multi-step tumor progression</a:t>
            </a:r>
            <a:r>
              <a:rPr lang="zh-CN" altLang="en-US" sz="2400" b="1" dirty="0" smtClean="0"/>
              <a:t> </a:t>
            </a:r>
            <a:r>
              <a:rPr lang="en-US" altLang="zh-CN" dirty="0" smtClean="0"/>
              <a:t>(Colon cancer as model)</a:t>
            </a:r>
            <a:r>
              <a:rPr lang="en-US" altLang="zh-CN" sz="2400" b="1" dirty="0" smtClean="0"/>
              <a:t>; </a:t>
            </a:r>
          </a:p>
          <a:p>
            <a:endParaRPr lang="en-US" altLang="zh-CN" sz="2400" b="1" dirty="0" smtClean="0"/>
          </a:p>
          <a:p>
            <a:r>
              <a:rPr lang="en-US" altLang="zh-CN" sz="2400" b="1" dirty="0" smtClean="0"/>
              <a:t>3, Cancer </a:t>
            </a:r>
            <a:r>
              <a:rPr lang="en-US" altLang="zh-CN" sz="2400" b="1" dirty="0"/>
              <a:t>stem </a:t>
            </a:r>
            <a:r>
              <a:rPr lang="en-US" altLang="zh-CN" sz="2400" b="1" dirty="0" smtClean="0"/>
              <a:t>cell and cancer evolution models;</a:t>
            </a:r>
            <a:endParaRPr lang="en-US" altLang="zh-CN" sz="2400" b="1" dirty="0"/>
          </a:p>
          <a:p>
            <a:endParaRPr lang="en-US" altLang="zh-CN" sz="2400" b="1" dirty="0" smtClean="0"/>
          </a:p>
          <a:p>
            <a:r>
              <a:rPr lang="en-US" altLang="zh-CN" sz="2400" b="1" dirty="0" smtClean="0"/>
              <a:t>4, Genetic collaborations in cell transformation;</a:t>
            </a:r>
            <a:endParaRPr lang="en-US" altLang="zh-CN" sz="2400" b="1" dirty="0"/>
          </a:p>
          <a:p>
            <a:endParaRPr lang="en-US" altLang="zh-CN" sz="2400" b="1" dirty="0" smtClean="0"/>
          </a:p>
          <a:p>
            <a:r>
              <a:rPr lang="en-US" altLang="zh-CN" sz="2400" b="1" dirty="0" smtClean="0"/>
              <a:t>5, Tumor initiator</a:t>
            </a:r>
            <a:r>
              <a:rPr lang="en-US" altLang="zh-CN" sz="1600" b="1" dirty="0" smtClean="0"/>
              <a:t> </a:t>
            </a:r>
            <a:r>
              <a:rPr lang="en-US" altLang="zh-CN" sz="1600" dirty="0" smtClean="0"/>
              <a:t>(genetic alteration)</a:t>
            </a:r>
            <a:r>
              <a:rPr lang="en-US" altLang="zh-CN" sz="1600" b="1" dirty="0" smtClean="0"/>
              <a:t> </a:t>
            </a:r>
            <a:r>
              <a:rPr lang="en-US" altLang="zh-CN" sz="2400" b="1" dirty="0"/>
              <a:t>and </a:t>
            </a:r>
            <a:r>
              <a:rPr lang="en-US" altLang="zh-CN" sz="2400" b="1" dirty="0" smtClean="0"/>
              <a:t>promoter </a:t>
            </a:r>
            <a:r>
              <a:rPr lang="en-US" altLang="zh-CN" sz="1600" dirty="0" smtClean="0"/>
              <a:t>(non-genetic alteration)</a:t>
            </a:r>
            <a:r>
              <a:rPr lang="en-US" altLang="zh-CN" sz="2400" b="1" dirty="0" smtClean="0"/>
              <a:t>;</a:t>
            </a:r>
            <a:endParaRPr lang="en-US" altLang="zh-CN" sz="2400" b="1" dirty="0"/>
          </a:p>
          <a:p>
            <a:endParaRPr lang="en-US" altLang="zh-CN" sz="2400" b="1" dirty="0"/>
          </a:p>
          <a:p>
            <a:r>
              <a:rPr lang="en-US" altLang="zh-CN" sz="2400" b="1" dirty="0" smtClean="0"/>
              <a:t>6, Inflammation and cancer </a:t>
            </a:r>
            <a:r>
              <a:rPr lang="en-US" altLang="zh-CN" sz="1600" dirty="0" smtClean="0"/>
              <a:t>(Aspirin</a:t>
            </a:r>
            <a:r>
              <a:rPr lang="en-US" altLang="zh-CN" sz="1600" dirty="0"/>
              <a:t>, cox-2, </a:t>
            </a:r>
            <a:r>
              <a:rPr lang="en-US" altLang="zh-CN" sz="1600" dirty="0" smtClean="0"/>
              <a:t>Prostaglandin etc.)</a:t>
            </a:r>
            <a:r>
              <a:rPr lang="en-US" altLang="zh-CN" sz="2400" b="1" dirty="0" smtClean="0"/>
              <a:t>;</a:t>
            </a:r>
          </a:p>
        </p:txBody>
      </p:sp>
      <p:sp>
        <p:nvSpPr>
          <p:cNvPr id="4" name="TextBox 3"/>
          <p:cNvSpPr txBox="1"/>
          <p:nvPr/>
        </p:nvSpPr>
        <p:spPr>
          <a:xfrm>
            <a:off x="3409620" y="367261"/>
            <a:ext cx="4368119" cy="646331"/>
          </a:xfrm>
          <a:prstGeom prst="rect">
            <a:avLst/>
          </a:prstGeom>
          <a:noFill/>
        </p:spPr>
        <p:txBody>
          <a:bodyPr wrap="none" rtlCol="0">
            <a:spAutoFit/>
          </a:bodyPr>
          <a:lstStyle/>
          <a:p>
            <a:r>
              <a:rPr lang="en-US" altLang="zh-CN" sz="3600" b="1" dirty="0" smtClean="0">
                <a:solidFill>
                  <a:srgbClr val="FF0000"/>
                </a:solidFill>
              </a:rPr>
              <a:t>Outline of this lecture</a:t>
            </a:r>
            <a:endParaRPr lang="zh-CN" altLang="en-US" sz="3600" b="1" dirty="0">
              <a:solidFill>
                <a:srgbClr val="FF0000"/>
              </a:solidFill>
            </a:endParaRPr>
          </a:p>
        </p:txBody>
      </p:sp>
    </p:spTree>
    <p:extLst>
      <p:ext uri="{BB962C8B-B14F-4D97-AF65-F5344CB8AC3E}">
        <p14:creationId xmlns:p14="http://schemas.microsoft.com/office/powerpoint/2010/main" val="439420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11_1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908" y="2112264"/>
            <a:ext cx="5371984" cy="3817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28892" y="2435827"/>
            <a:ext cx="5698327" cy="3170099"/>
          </a:xfrm>
          <a:prstGeom prst="rect">
            <a:avLst/>
          </a:prstGeom>
        </p:spPr>
        <p:txBody>
          <a:bodyPr wrap="square">
            <a:spAutoFit/>
          </a:bodyPr>
          <a:lstStyle/>
          <a:p>
            <a:r>
              <a:rPr lang="en-US" altLang="zh-CN" sz="2000" dirty="0">
                <a:latin typeface="FrutigerLTStd-Light"/>
              </a:rPr>
              <a:t>(A) A large area of </a:t>
            </a:r>
            <a:r>
              <a:rPr lang="en-US" altLang="zh-CN" sz="2000" dirty="0" smtClean="0">
                <a:latin typeface="FrutigerLTStd-Light"/>
              </a:rPr>
              <a:t>histologically normal </a:t>
            </a:r>
            <a:r>
              <a:rPr lang="en-US" altLang="zh-CN" sz="2000" dirty="0">
                <a:latin typeface="FrutigerLTStd-Light"/>
              </a:rPr>
              <a:t>but genetically altered epithelium can </a:t>
            </a:r>
            <a:r>
              <a:rPr lang="en-US" altLang="zh-CN" sz="2000" dirty="0" smtClean="0">
                <a:latin typeface="FrutigerLTStd-Light"/>
              </a:rPr>
              <a:t>sprout multiple, apparently </a:t>
            </a:r>
            <a:r>
              <a:rPr lang="en-US" altLang="zh-CN" sz="2000" dirty="0">
                <a:latin typeface="FrutigerLTStd-Light"/>
              </a:rPr>
              <a:t>independent foci of neoplastic cells, all of which </a:t>
            </a:r>
            <a:r>
              <a:rPr lang="en-US" altLang="zh-CN" sz="2000" dirty="0" smtClean="0">
                <a:latin typeface="FrutigerLTStd-Light"/>
              </a:rPr>
              <a:t>carry the </a:t>
            </a:r>
            <a:r>
              <a:rPr lang="en-US" altLang="zh-CN" sz="2000" dirty="0">
                <a:latin typeface="FrutigerLTStd-Light"/>
              </a:rPr>
              <a:t>mutation(s) common to this area as well as </a:t>
            </a:r>
            <a:r>
              <a:rPr lang="en-US" altLang="zh-CN" sz="2000" dirty="0" smtClean="0">
                <a:latin typeface="FrutigerLTStd-Light"/>
              </a:rPr>
              <a:t>subsequently acquired </a:t>
            </a:r>
            <a:r>
              <a:rPr lang="en-US" altLang="zh-CN" sz="2000" dirty="0">
                <a:latin typeface="FrutigerLTStd-Light"/>
              </a:rPr>
              <a:t>mutants that are unique to each focus. </a:t>
            </a:r>
            <a:r>
              <a:rPr lang="en-US" altLang="zh-CN" sz="2000" u="sng" dirty="0" smtClean="0">
                <a:solidFill>
                  <a:srgbClr val="FF0000"/>
                </a:solidFill>
                <a:latin typeface="FrutigerLTStd-Light"/>
              </a:rPr>
              <a:t>These two tumors will appear to have arisen independently even though they derive from the same clone of initiated cells</a:t>
            </a:r>
            <a:r>
              <a:rPr lang="en-US" altLang="zh-CN" sz="2000" dirty="0" smtClean="0">
                <a:latin typeface="FrutigerLTStd-Light"/>
              </a:rPr>
              <a:t>.</a:t>
            </a:r>
            <a:endParaRPr lang="zh-CN" altLang="en-US" sz="2000" dirty="0"/>
          </a:p>
        </p:txBody>
      </p:sp>
      <p:sp>
        <p:nvSpPr>
          <p:cNvPr id="4" name="Rectangle 3"/>
          <p:cNvSpPr/>
          <p:nvPr/>
        </p:nvSpPr>
        <p:spPr>
          <a:xfrm>
            <a:off x="3070295" y="418838"/>
            <a:ext cx="5981125" cy="523220"/>
          </a:xfrm>
          <a:prstGeom prst="rect">
            <a:avLst/>
          </a:prstGeom>
        </p:spPr>
        <p:txBody>
          <a:bodyPr wrap="none">
            <a:spAutoFit/>
          </a:bodyPr>
          <a:lstStyle/>
          <a:p>
            <a:r>
              <a:rPr lang="en-US" altLang="zh-CN" sz="2800" b="1" dirty="0">
                <a:solidFill>
                  <a:srgbClr val="1271FF"/>
                </a:solidFill>
                <a:latin typeface="FrutigerLTStd-Bold"/>
              </a:rPr>
              <a:t>Figure 11.14 </a:t>
            </a:r>
            <a:r>
              <a:rPr lang="en-US" altLang="zh-CN" sz="2800" b="1" dirty="0">
                <a:solidFill>
                  <a:srgbClr val="000000"/>
                </a:solidFill>
                <a:latin typeface="FrutigerLTStd-Bold"/>
              </a:rPr>
              <a:t>Field </a:t>
            </a:r>
            <a:r>
              <a:rPr lang="en-US" altLang="zh-CN" sz="2800" b="1" dirty="0" err="1">
                <a:solidFill>
                  <a:srgbClr val="000000"/>
                </a:solidFill>
                <a:latin typeface="FrutigerLTStd-Bold"/>
              </a:rPr>
              <a:t>cancerization</a:t>
            </a:r>
            <a:endParaRPr lang="zh-CN" altLang="en-US" sz="2800" dirty="0"/>
          </a:p>
        </p:txBody>
      </p:sp>
    </p:spTree>
    <p:extLst>
      <p:ext uri="{BB962C8B-B14F-4D97-AF65-F5344CB8AC3E}">
        <p14:creationId xmlns:p14="http://schemas.microsoft.com/office/powerpoint/2010/main" val="2235846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11_1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854" y="1437046"/>
            <a:ext cx="85312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64189" y="4623911"/>
            <a:ext cx="10744200" cy="2031325"/>
          </a:xfrm>
          <a:prstGeom prst="rect">
            <a:avLst/>
          </a:prstGeom>
        </p:spPr>
        <p:txBody>
          <a:bodyPr wrap="square">
            <a:spAutoFit/>
          </a:bodyPr>
          <a:lstStyle/>
          <a:p>
            <a:r>
              <a:rPr lang="en-US" altLang="zh-CN" dirty="0">
                <a:latin typeface="FrutigerLTStd-Light"/>
              </a:rPr>
              <a:t>p53-positive (i.e., </a:t>
            </a:r>
            <a:r>
              <a:rPr lang="en-US" altLang="zh-CN" i="1" dirty="0" smtClean="0">
                <a:latin typeface="FrutigerLTStd-LightItalic"/>
              </a:rPr>
              <a:t>p53-</a:t>
            </a:r>
            <a:r>
              <a:rPr lang="en-US" altLang="zh-CN" dirty="0" smtClean="0">
                <a:latin typeface="FrutigerLTStd-Light"/>
              </a:rPr>
              <a:t>mutant) cells</a:t>
            </a:r>
            <a:r>
              <a:rPr lang="en-US" altLang="zh-CN" dirty="0">
                <a:latin typeface="FrutigerLTStd-Light"/>
              </a:rPr>
              <a:t>, detected by </a:t>
            </a:r>
            <a:r>
              <a:rPr lang="en-US" altLang="zh-CN" dirty="0" err="1">
                <a:latin typeface="FrutigerLTStd-Light"/>
              </a:rPr>
              <a:t>immunostaining</a:t>
            </a:r>
            <a:r>
              <a:rPr lang="en-US" altLang="zh-CN" dirty="0">
                <a:latin typeface="FrutigerLTStd-Light"/>
              </a:rPr>
              <a:t>, are initially found in </a:t>
            </a:r>
            <a:r>
              <a:rPr lang="en-US" altLang="zh-CN" dirty="0" smtClean="0">
                <a:latin typeface="FrutigerLTStd-Light"/>
              </a:rPr>
              <a:t>small, histologically </a:t>
            </a:r>
            <a:r>
              <a:rPr lang="en-US" altLang="zh-CN" dirty="0">
                <a:latin typeface="FrutigerLTStd-Light"/>
              </a:rPr>
              <a:t>normal patches of the </a:t>
            </a:r>
            <a:r>
              <a:rPr lang="en-US" altLang="zh-CN" dirty="0">
                <a:solidFill>
                  <a:srgbClr val="FF0000"/>
                </a:solidFill>
                <a:latin typeface="FrutigerLTStd-Light"/>
              </a:rPr>
              <a:t>oral epithelium </a:t>
            </a:r>
            <a:r>
              <a:rPr lang="en-US" altLang="zh-CN" dirty="0">
                <a:latin typeface="FrutigerLTStd-Light"/>
              </a:rPr>
              <a:t>early in </a:t>
            </a:r>
            <a:r>
              <a:rPr lang="en-US" altLang="zh-CN" dirty="0" smtClean="0">
                <a:latin typeface="FrutigerLTStd-Light"/>
              </a:rPr>
              <a:t>the progression </a:t>
            </a:r>
            <a:r>
              <a:rPr lang="en-US" altLang="zh-CN" dirty="0">
                <a:latin typeface="FrutigerLTStd-Light"/>
              </a:rPr>
              <a:t>of </a:t>
            </a:r>
            <a:r>
              <a:rPr lang="en-US" altLang="zh-CN" dirty="0">
                <a:solidFill>
                  <a:srgbClr val="FF0000"/>
                </a:solidFill>
                <a:latin typeface="FrutigerLTStd-Light"/>
              </a:rPr>
              <a:t>squamous cell </a:t>
            </a:r>
            <a:r>
              <a:rPr lang="en-US" altLang="zh-CN" dirty="0" smtClean="0">
                <a:solidFill>
                  <a:srgbClr val="FF0000"/>
                </a:solidFill>
                <a:latin typeface="FrutigerLTStd-Light"/>
              </a:rPr>
              <a:t>carcinomas</a:t>
            </a:r>
            <a:r>
              <a:rPr lang="en-US" altLang="zh-CN" dirty="0" smtClean="0">
                <a:latin typeface="FrutigerLTStd-Light"/>
              </a:rPr>
              <a:t>. </a:t>
            </a:r>
            <a:r>
              <a:rPr lang="en-US" altLang="zh-CN" dirty="0">
                <a:latin typeface="FrutigerLTStd-Light"/>
              </a:rPr>
              <a:t>As tumor progression proceeds, large </a:t>
            </a:r>
            <a:r>
              <a:rPr lang="en-US" altLang="zh-CN" dirty="0" smtClean="0">
                <a:latin typeface="FrutigerLTStd-Light"/>
              </a:rPr>
              <a:t>fields of </a:t>
            </a:r>
            <a:r>
              <a:rPr lang="en-US" altLang="zh-CN" i="1" dirty="0">
                <a:latin typeface="FrutigerLTStd-LightItalic"/>
              </a:rPr>
              <a:t>p53-</a:t>
            </a:r>
            <a:r>
              <a:rPr lang="en-US" altLang="zh-CN" dirty="0">
                <a:latin typeface="FrutigerLTStd-Light"/>
              </a:rPr>
              <a:t>mutant cells can be found that remain quite </a:t>
            </a:r>
            <a:r>
              <a:rPr lang="en-US" altLang="zh-CN" dirty="0" smtClean="0">
                <a:latin typeface="FrutigerLTStd-Light"/>
              </a:rPr>
              <a:t>normal histologically</a:t>
            </a:r>
            <a:r>
              <a:rPr lang="en-US" altLang="zh-CN" dirty="0">
                <a:latin typeface="FrutigerLTStd-Light"/>
              </a:rPr>
              <a:t>, although they have often undergone loss </a:t>
            </a:r>
            <a:r>
              <a:rPr lang="en-US" altLang="zh-CN" dirty="0" smtClean="0">
                <a:latin typeface="FrutigerLTStd-Light"/>
              </a:rPr>
              <a:t>of </a:t>
            </a:r>
            <a:r>
              <a:rPr lang="en-US" altLang="zh-CN" dirty="0" err="1" smtClean="0">
                <a:latin typeface="FrutigerLTStd-Light"/>
              </a:rPr>
              <a:t>heterozygosity</a:t>
            </a:r>
            <a:r>
              <a:rPr lang="en-US" altLang="zh-CN" dirty="0" smtClean="0">
                <a:latin typeface="FrutigerLTStd-Light"/>
              </a:rPr>
              <a:t> </a:t>
            </a:r>
            <a:r>
              <a:rPr lang="en-US" altLang="zh-CN" dirty="0">
                <a:latin typeface="FrutigerLTStd-Light"/>
              </a:rPr>
              <a:t>(LOH) of markers on the indicated </a:t>
            </a:r>
            <a:r>
              <a:rPr lang="en-US" altLang="zh-CN" dirty="0" smtClean="0">
                <a:latin typeface="FrutigerLTStd-Light"/>
              </a:rPr>
              <a:t>chromosomal arms </a:t>
            </a:r>
            <a:r>
              <a:rPr lang="en-US" altLang="zh-CN" dirty="0">
                <a:latin typeface="FrutigerLTStd-Light"/>
              </a:rPr>
              <a:t>(</a:t>
            </a:r>
            <a:r>
              <a:rPr lang="en-US" altLang="zh-CN" i="1" dirty="0">
                <a:latin typeface="FrutigerLTStd-LightItalic"/>
              </a:rPr>
              <a:t>middle</a:t>
            </a:r>
            <a:r>
              <a:rPr lang="en-US" altLang="zh-CN" dirty="0">
                <a:latin typeface="FrutigerLTStd-Light"/>
              </a:rPr>
              <a:t>). Eventually, after additional genetic </a:t>
            </a:r>
            <a:r>
              <a:rPr lang="en-US" altLang="zh-CN" dirty="0" smtClean="0">
                <a:latin typeface="FrutigerLTStd-Light"/>
              </a:rPr>
              <a:t>changes, including </a:t>
            </a:r>
            <a:r>
              <a:rPr lang="en-US" altLang="zh-CN" dirty="0">
                <a:latin typeface="FrutigerLTStd-Light"/>
              </a:rPr>
              <a:t>LOH of the long arm of Chromosome 11, several </a:t>
            </a:r>
            <a:r>
              <a:rPr lang="en-US" altLang="zh-CN" dirty="0" smtClean="0">
                <a:latin typeface="FrutigerLTStd-Light"/>
              </a:rPr>
              <a:t>of the </a:t>
            </a:r>
            <a:r>
              <a:rPr lang="en-US" altLang="zh-CN" dirty="0">
                <a:latin typeface="FrutigerLTStd-Light"/>
              </a:rPr>
              <a:t>cells in a field may progress independently to squamous </a:t>
            </a:r>
            <a:r>
              <a:rPr lang="en-US" altLang="zh-CN" dirty="0" smtClean="0">
                <a:latin typeface="FrutigerLTStd-Light"/>
              </a:rPr>
              <a:t>cell carcinomas.</a:t>
            </a:r>
            <a:endParaRPr lang="zh-CN" altLang="en-US" dirty="0"/>
          </a:p>
        </p:txBody>
      </p:sp>
      <p:sp>
        <p:nvSpPr>
          <p:cNvPr id="4" name="Rectangle 3"/>
          <p:cNvSpPr/>
          <p:nvPr/>
        </p:nvSpPr>
        <p:spPr>
          <a:xfrm>
            <a:off x="2952905" y="434880"/>
            <a:ext cx="5981125" cy="523220"/>
          </a:xfrm>
          <a:prstGeom prst="rect">
            <a:avLst/>
          </a:prstGeom>
        </p:spPr>
        <p:txBody>
          <a:bodyPr wrap="none">
            <a:spAutoFit/>
          </a:bodyPr>
          <a:lstStyle/>
          <a:p>
            <a:r>
              <a:rPr lang="en-US" altLang="zh-CN" sz="2800" b="1" dirty="0">
                <a:solidFill>
                  <a:srgbClr val="1271FF"/>
                </a:solidFill>
                <a:latin typeface="FrutigerLTStd-Bold"/>
              </a:rPr>
              <a:t>Figure 11.14 </a:t>
            </a:r>
            <a:r>
              <a:rPr lang="en-US" altLang="zh-CN" sz="2800" b="1" dirty="0">
                <a:solidFill>
                  <a:srgbClr val="000000"/>
                </a:solidFill>
                <a:latin typeface="FrutigerLTStd-Bold"/>
              </a:rPr>
              <a:t>Field </a:t>
            </a:r>
            <a:r>
              <a:rPr lang="en-US" altLang="zh-CN" sz="2800" b="1" dirty="0" err="1">
                <a:solidFill>
                  <a:srgbClr val="000000"/>
                </a:solidFill>
                <a:latin typeface="FrutigerLTStd-Bold"/>
              </a:rPr>
              <a:t>cancerization</a:t>
            </a:r>
            <a:endParaRPr lang="zh-CN" altLang="en-US" sz="2800" dirty="0"/>
          </a:p>
        </p:txBody>
      </p:sp>
    </p:spTree>
    <p:extLst>
      <p:ext uri="{BB962C8B-B14F-4D97-AF65-F5344CB8AC3E}">
        <p14:creationId xmlns:p14="http://schemas.microsoft.com/office/powerpoint/2010/main" val="392672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11_14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565" y="1620091"/>
            <a:ext cx="5483689" cy="425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82836" y="2730440"/>
            <a:ext cx="5322991" cy="2031325"/>
          </a:xfrm>
          <a:prstGeom prst="rect">
            <a:avLst/>
          </a:prstGeom>
        </p:spPr>
        <p:txBody>
          <a:bodyPr wrap="square">
            <a:spAutoFit/>
          </a:bodyPr>
          <a:lstStyle/>
          <a:p>
            <a:r>
              <a:rPr lang="en-US" altLang="zh-CN" dirty="0">
                <a:latin typeface="FrutigerLTStd-Light"/>
              </a:rPr>
              <a:t>(C) Histologically normal patches of </a:t>
            </a:r>
            <a:r>
              <a:rPr lang="en-US" altLang="zh-CN" dirty="0" smtClean="0">
                <a:latin typeface="FrutigerLTStd-Light"/>
              </a:rPr>
              <a:t>p53-mutant keratinocytes</a:t>
            </a:r>
            <a:r>
              <a:rPr lang="en-US" altLang="zh-CN" dirty="0">
                <a:latin typeface="FrutigerLTStd-Light"/>
              </a:rPr>
              <a:t>, detected here by </a:t>
            </a:r>
            <a:r>
              <a:rPr lang="en-US" altLang="zh-CN" dirty="0" err="1">
                <a:latin typeface="FrutigerLTStd-Light"/>
              </a:rPr>
              <a:t>immunostaining</a:t>
            </a:r>
            <a:r>
              <a:rPr lang="en-US" altLang="zh-CN" dirty="0">
                <a:latin typeface="FrutigerLTStd-Light"/>
              </a:rPr>
              <a:t>, can be found </a:t>
            </a:r>
            <a:r>
              <a:rPr lang="en-US" altLang="zh-CN" dirty="0" smtClean="0">
                <a:latin typeface="FrutigerLTStd-Light"/>
              </a:rPr>
              <a:t>in sun-exposed </a:t>
            </a:r>
            <a:r>
              <a:rPr lang="en-US" altLang="zh-CN" dirty="0">
                <a:latin typeface="FrutigerLTStd-Light"/>
              </a:rPr>
              <a:t>human skin and may contain as many as 3000 </a:t>
            </a:r>
            <a:r>
              <a:rPr lang="en-US" altLang="zh-CN" dirty="0" smtClean="0">
                <a:latin typeface="FrutigerLTStd-Light"/>
              </a:rPr>
              <a:t>cells. Such </a:t>
            </a:r>
            <a:r>
              <a:rPr lang="en-US" altLang="zh-CN" dirty="0">
                <a:latin typeface="FrutigerLTStd-Light"/>
              </a:rPr>
              <a:t>patches appear to represent fertile ground for the </a:t>
            </a:r>
            <a:r>
              <a:rPr lang="en-US" altLang="zh-CN" dirty="0" smtClean="0">
                <a:latin typeface="FrutigerLTStd-Light"/>
              </a:rPr>
              <a:t>inception of </a:t>
            </a:r>
            <a:r>
              <a:rPr lang="en-US" altLang="zh-CN" dirty="0">
                <a:latin typeface="FrutigerLTStd-Light"/>
              </a:rPr>
              <a:t>basal cell carcinomas.</a:t>
            </a:r>
            <a:endParaRPr lang="zh-CN" altLang="en-US" dirty="0"/>
          </a:p>
        </p:txBody>
      </p:sp>
      <p:sp>
        <p:nvSpPr>
          <p:cNvPr id="4" name="Rectangle 3"/>
          <p:cNvSpPr/>
          <p:nvPr/>
        </p:nvSpPr>
        <p:spPr>
          <a:xfrm>
            <a:off x="2990084" y="450922"/>
            <a:ext cx="5981125" cy="523220"/>
          </a:xfrm>
          <a:prstGeom prst="rect">
            <a:avLst/>
          </a:prstGeom>
        </p:spPr>
        <p:txBody>
          <a:bodyPr wrap="none">
            <a:spAutoFit/>
          </a:bodyPr>
          <a:lstStyle/>
          <a:p>
            <a:r>
              <a:rPr lang="en-US" altLang="zh-CN" sz="2800" b="1" dirty="0">
                <a:solidFill>
                  <a:srgbClr val="1271FF"/>
                </a:solidFill>
                <a:latin typeface="FrutigerLTStd-Bold"/>
              </a:rPr>
              <a:t>Figure 11.14 </a:t>
            </a:r>
            <a:r>
              <a:rPr lang="en-US" altLang="zh-CN" sz="2800" b="1" dirty="0">
                <a:solidFill>
                  <a:srgbClr val="000000"/>
                </a:solidFill>
                <a:latin typeface="FrutigerLTStd-Bold"/>
              </a:rPr>
              <a:t>Field </a:t>
            </a:r>
            <a:r>
              <a:rPr lang="en-US" altLang="zh-CN" sz="2800" b="1" dirty="0" err="1">
                <a:solidFill>
                  <a:srgbClr val="000000"/>
                </a:solidFill>
                <a:latin typeface="FrutigerLTStd-Bold"/>
              </a:rPr>
              <a:t>cancerization</a:t>
            </a:r>
            <a:endParaRPr lang="zh-CN" altLang="en-US" sz="2800" dirty="0"/>
          </a:p>
        </p:txBody>
      </p:sp>
    </p:spTree>
    <p:extLst>
      <p:ext uri="{BB962C8B-B14F-4D97-AF65-F5344CB8AC3E}">
        <p14:creationId xmlns:p14="http://schemas.microsoft.com/office/powerpoint/2010/main" val="2338280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11_14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02" y="1527048"/>
            <a:ext cx="3604399" cy="4965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27214" y="2578515"/>
            <a:ext cx="6582178" cy="2585323"/>
          </a:xfrm>
          <a:prstGeom prst="rect">
            <a:avLst/>
          </a:prstGeom>
        </p:spPr>
        <p:txBody>
          <a:bodyPr wrap="square">
            <a:spAutoFit/>
          </a:bodyPr>
          <a:lstStyle/>
          <a:p>
            <a:r>
              <a:rPr lang="en-US" altLang="zh-CN" dirty="0">
                <a:latin typeface="FrutigerLTStd-Light"/>
              </a:rPr>
              <a:t>(D) An extreme case of field </a:t>
            </a:r>
            <a:r>
              <a:rPr lang="en-US" altLang="zh-CN" dirty="0" err="1" smtClean="0">
                <a:latin typeface="FrutigerLTStd-Light"/>
              </a:rPr>
              <a:t>cancerization</a:t>
            </a:r>
            <a:r>
              <a:rPr lang="en-US" altLang="zh-CN" dirty="0" smtClean="0">
                <a:latin typeface="FrutigerLTStd-Light"/>
              </a:rPr>
              <a:t> can </a:t>
            </a:r>
            <a:r>
              <a:rPr lang="en-US" altLang="zh-CN" dirty="0">
                <a:latin typeface="FrutigerLTStd-Light"/>
              </a:rPr>
              <a:t>be seen here in lungs of a patient examined upon </a:t>
            </a:r>
            <a:r>
              <a:rPr lang="en-US" altLang="zh-CN" dirty="0" smtClean="0">
                <a:latin typeface="FrutigerLTStd-Light"/>
              </a:rPr>
              <a:t>autopsy</a:t>
            </a:r>
            <a:r>
              <a:rPr lang="en-US" altLang="zh-CN" u="sng" dirty="0" smtClean="0">
                <a:solidFill>
                  <a:srgbClr val="FF0000"/>
                </a:solidFill>
                <a:latin typeface="FrutigerLTStd-Light"/>
              </a:rPr>
              <a:t>. Cells </a:t>
            </a:r>
            <a:r>
              <a:rPr lang="en-US" altLang="zh-CN" u="sng" dirty="0">
                <a:solidFill>
                  <a:srgbClr val="FF0000"/>
                </a:solidFill>
                <a:latin typeface="FrutigerLTStd-Light"/>
              </a:rPr>
              <a:t>within widely scattered areas in both lobes of the lungs </a:t>
            </a:r>
            <a:r>
              <a:rPr lang="en-US" altLang="zh-CN" u="sng" dirty="0" smtClean="0">
                <a:solidFill>
                  <a:srgbClr val="FF0000"/>
                </a:solidFill>
                <a:latin typeface="FrutigerLTStd-Light"/>
              </a:rPr>
              <a:t>were found </a:t>
            </a:r>
            <a:r>
              <a:rPr lang="en-US" altLang="zh-CN" u="sng" dirty="0">
                <a:solidFill>
                  <a:srgbClr val="FF0000"/>
                </a:solidFill>
                <a:latin typeface="FrutigerLTStd-Light"/>
              </a:rPr>
              <a:t>to share the same rare </a:t>
            </a:r>
            <a:r>
              <a:rPr lang="en-US" altLang="zh-CN" i="1" u="sng" dirty="0">
                <a:solidFill>
                  <a:srgbClr val="FF0000"/>
                </a:solidFill>
                <a:latin typeface="FrutigerLTStd-LightItalic"/>
              </a:rPr>
              <a:t>p53 </a:t>
            </a:r>
            <a:r>
              <a:rPr lang="en-US" altLang="zh-CN" u="sng" dirty="0">
                <a:solidFill>
                  <a:srgbClr val="FF0000"/>
                </a:solidFill>
                <a:latin typeface="FrutigerLTStd-Light"/>
              </a:rPr>
              <a:t>somatic </a:t>
            </a:r>
            <a:r>
              <a:rPr lang="en-US" altLang="zh-CN" u="sng" dirty="0" smtClean="0">
                <a:solidFill>
                  <a:srgbClr val="FF0000"/>
                </a:solidFill>
                <a:latin typeface="FrutigerLTStd-Light"/>
              </a:rPr>
              <a:t>mutation</a:t>
            </a:r>
            <a:r>
              <a:rPr lang="en-US" altLang="zh-CN" dirty="0" smtClean="0">
                <a:latin typeface="FrutigerLTStd-Light"/>
              </a:rPr>
              <a:t>, </a:t>
            </a:r>
            <a:r>
              <a:rPr lang="en-US" altLang="zh-CN" dirty="0">
                <a:latin typeface="FrutigerLTStd-Light"/>
              </a:rPr>
              <a:t>indicating </a:t>
            </a:r>
            <a:r>
              <a:rPr lang="en-US" altLang="zh-CN" dirty="0" smtClean="0">
                <a:latin typeface="FrutigerLTStd-Light"/>
              </a:rPr>
              <a:t>their common </a:t>
            </a:r>
            <a:r>
              <a:rPr lang="en-US" altLang="zh-CN" dirty="0">
                <a:latin typeface="FrutigerLTStd-Light"/>
              </a:rPr>
              <a:t>genetic </a:t>
            </a:r>
            <a:r>
              <a:rPr lang="en-US" altLang="zh-CN" dirty="0" smtClean="0">
                <a:latin typeface="FrutigerLTStd-Light"/>
              </a:rPr>
              <a:t>origin. </a:t>
            </a:r>
            <a:r>
              <a:rPr lang="en-US" altLang="zh-CN" dirty="0">
                <a:latin typeface="FrutigerLTStd-Light"/>
              </a:rPr>
              <a:t>While these </a:t>
            </a:r>
            <a:r>
              <a:rPr lang="en-US" altLang="zh-CN" dirty="0" smtClean="0">
                <a:latin typeface="FrutigerLTStd-Light"/>
              </a:rPr>
              <a:t>areas did </a:t>
            </a:r>
            <a:r>
              <a:rPr lang="en-US" altLang="zh-CN" dirty="0">
                <a:latin typeface="FrutigerLTStd-Light"/>
              </a:rPr>
              <a:t>indeed exhibit mild squamous metaplasia, no carcinomas </a:t>
            </a:r>
            <a:r>
              <a:rPr lang="en-US" altLang="zh-CN" dirty="0" smtClean="0">
                <a:latin typeface="FrutigerLTStd-Light"/>
              </a:rPr>
              <a:t>could be </a:t>
            </a:r>
            <a:r>
              <a:rPr lang="en-US" altLang="zh-CN" dirty="0">
                <a:latin typeface="FrutigerLTStd-Light"/>
              </a:rPr>
              <a:t>detected; hence, none of these widely dispersed </a:t>
            </a:r>
            <a:r>
              <a:rPr lang="en-US" altLang="zh-CN" dirty="0" smtClean="0">
                <a:latin typeface="FrutigerLTStd-Light"/>
              </a:rPr>
              <a:t>fields had </a:t>
            </a:r>
            <a:r>
              <a:rPr lang="en-US" altLang="zh-CN" dirty="0">
                <a:latin typeface="FrutigerLTStd-Light"/>
              </a:rPr>
              <a:t>spawned a carcinoma by the time of the patient’s death.</a:t>
            </a:r>
            <a:endParaRPr lang="zh-CN" altLang="en-US" dirty="0"/>
          </a:p>
        </p:txBody>
      </p:sp>
      <p:sp>
        <p:nvSpPr>
          <p:cNvPr id="4" name="Rectangle 3"/>
          <p:cNvSpPr/>
          <p:nvPr/>
        </p:nvSpPr>
        <p:spPr>
          <a:xfrm>
            <a:off x="3182590" y="619364"/>
            <a:ext cx="5981125" cy="523220"/>
          </a:xfrm>
          <a:prstGeom prst="rect">
            <a:avLst/>
          </a:prstGeom>
        </p:spPr>
        <p:txBody>
          <a:bodyPr wrap="none">
            <a:spAutoFit/>
          </a:bodyPr>
          <a:lstStyle/>
          <a:p>
            <a:r>
              <a:rPr lang="en-US" altLang="zh-CN" sz="2800" b="1" dirty="0">
                <a:solidFill>
                  <a:srgbClr val="1271FF"/>
                </a:solidFill>
                <a:latin typeface="FrutigerLTStd-Bold"/>
              </a:rPr>
              <a:t>Figure 11.14 </a:t>
            </a:r>
            <a:r>
              <a:rPr lang="en-US" altLang="zh-CN" sz="2800" b="1" dirty="0">
                <a:solidFill>
                  <a:srgbClr val="000000"/>
                </a:solidFill>
                <a:latin typeface="FrutigerLTStd-Bold"/>
              </a:rPr>
              <a:t>Field </a:t>
            </a:r>
            <a:r>
              <a:rPr lang="en-US" altLang="zh-CN" sz="2800" b="1" dirty="0" err="1">
                <a:solidFill>
                  <a:srgbClr val="000000"/>
                </a:solidFill>
                <a:latin typeface="FrutigerLTStd-Bold"/>
              </a:rPr>
              <a:t>cancerization</a:t>
            </a:r>
            <a:endParaRPr lang="zh-CN" altLang="en-US" sz="2800" dirty="0"/>
          </a:p>
        </p:txBody>
      </p:sp>
    </p:spTree>
    <p:extLst>
      <p:ext uri="{BB962C8B-B14F-4D97-AF65-F5344CB8AC3E}">
        <p14:creationId xmlns:p14="http://schemas.microsoft.com/office/powerpoint/2010/main" val="3420273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952" y="2336399"/>
            <a:ext cx="912266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11.5 Cancer development seems to follow the rules </a:t>
            </a:r>
            <a:r>
              <a:rPr lang="en-US" altLang="zh-CN" sz="2800" dirty="0" smtClean="0">
                <a:solidFill>
                  <a:srgbClr val="1271FF"/>
                </a:solidFill>
                <a:latin typeface="ACaslonPro-Regular"/>
              </a:rPr>
              <a:t>of</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Darwinian </a:t>
            </a:r>
            <a:r>
              <a:rPr lang="en-US" altLang="zh-CN" sz="2800" dirty="0">
                <a:solidFill>
                  <a:srgbClr val="1271FF"/>
                </a:solidFill>
                <a:latin typeface="ACaslonPro-Regular"/>
              </a:rPr>
              <a:t>evolution</a:t>
            </a:r>
            <a:endParaRPr lang="zh-CN" altLang="en-US" sz="2800" dirty="0"/>
          </a:p>
        </p:txBody>
      </p:sp>
    </p:spTree>
    <p:extLst>
      <p:ext uri="{BB962C8B-B14F-4D97-AF65-F5344CB8AC3E}">
        <p14:creationId xmlns:p14="http://schemas.microsoft.com/office/powerpoint/2010/main" val="194877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11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008" y="1380744"/>
            <a:ext cx="7690103" cy="491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69848" y="432661"/>
            <a:ext cx="10579608" cy="523220"/>
          </a:xfrm>
          <a:prstGeom prst="rect">
            <a:avLst/>
          </a:prstGeom>
        </p:spPr>
        <p:txBody>
          <a:bodyPr wrap="square">
            <a:spAutoFit/>
          </a:bodyPr>
          <a:lstStyle/>
          <a:p>
            <a:r>
              <a:rPr lang="en-US" altLang="zh-CN" sz="2800" b="1" dirty="0">
                <a:solidFill>
                  <a:srgbClr val="1271FF"/>
                </a:solidFill>
                <a:latin typeface="FrutigerLTStd-Bold"/>
              </a:rPr>
              <a:t>Figure 11.15 </a:t>
            </a:r>
            <a:r>
              <a:rPr lang="en-US" altLang="zh-CN" sz="2800" b="1" dirty="0">
                <a:solidFill>
                  <a:srgbClr val="000000"/>
                </a:solidFill>
                <a:latin typeface="FrutigerLTStd-Bold"/>
              </a:rPr>
              <a:t>Darwinian </a:t>
            </a:r>
            <a:r>
              <a:rPr lang="en-US" altLang="zh-CN" sz="2800" b="1" dirty="0" smtClean="0">
                <a:solidFill>
                  <a:srgbClr val="000000"/>
                </a:solidFill>
                <a:latin typeface="FrutigerLTStd-Bold"/>
              </a:rPr>
              <a:t>evolution</a:t>
            </a:r>
            <a:r>
              <a:rPr lang="zh-CN" altLang="en-US" sz="2800" b="1" dirty="0" smtClean="0">
                <a:solidFill>
                  <a:srgbClr val="000000"/>
                </a:solidFill>
                <a:latin typeface="FrutigerLTStd-Bold"/>
              </a:rPr>
              <a:t> </a:t>
            </a:r>
            <a:r>
              <a:rPr lang="en-US" altLang="zh-CN" sz="2800" b="1" dirty="0" smtClean="0">
                <a:solidFill>
                  <a:srgbClr val="000000"/>
                </a:solidFill>
                <a:latin typeface="FrutigerLTStd-Bold"/>
              </a:rPr>
              <a:t>and </a:t>
            </a:r>
            <a:r>
              <a:rPr lang="en-US" altLang="zh-CN" sz="2800" b="1" dirty="0">
                <a:solidFill>
                  <a:srgbClr val="000000"/>
                </a:solidFill>
                <a:latin typeface="FrutigerLTStd-Bold"/>
              </a:rPr>
              <a:t>clonal successions</a:t>
            </a:r>
            <a:endParaRPr lang="zh-CN" altLang="en-US" sz="2800" dirty="0"/>
          </a:p>
        </p:txBody>
      </p:sp>
    </p:spTree>
    <p:extLst>
      <p:ext uri="{BB962C8B-B14F-4D97-AF65-F5344CB8AC3E}">
        <p14:creationId xmlns:p14="http://schemas.microsoft.com/office/powerpoint/2010/main" val="3739096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456" y="1220831"/>
            <a:ext cx="1023823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11.6 Tumor stem cells further complicate the </a:t>
            </a:r>
            <a:r>
              <a:rPr lang="en-US" altLang="zh-CN" sz="2800" dirty="0" smtClean="0">
                <a:solidFill>
                  <a:srgbClr val="1271FF"/>
                </a:solidFill>
                <a:latin typeface="ACaslonPro-Regular"/>
              </a:rPr>
              <a:t>Darwinian</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model </a:t>
            </a:r>
            <a:r>
              <a:rPr lang="en-US" altLang="zh-CN" sz="2800" dirty="0">
                <a:solidFill>
                  <a:srgbClr val="1271FF"/>
                </a:solidFill>
                <a:latin typeface="ACaslonPro-Regular"/>
              </a:rPr>
              <a:t>of clonal succession and tumor progression</a:t>
            </a:r>
            <a:endParaRPr lang="zh-CN" altLang="en-US" sz="2800" dirty="0"/>
          </a:p>
        </p:txBody>
      </p:sp>
      <p:sp>
        <p:nvSpPr>
          <p:cNvPr id="3" name="TextBox 2"/>
          <p:cNvSpPr txBox="1"/>
          <p:nvPr/>
        </p:nvSpPr>
        <p:spPr>
          <a:xfrm>
            <a:off x="2035807" y="4325112"/>
            <a:ext cx="4886722" cy="1015663"/>
          </a:xfrm>
          <a:prstGeom prst="rect">
            <a:avLst/>
          </a:prstGeom>
          <a:noFill/>
        </p:spPr>
        <p:txBody>
          <a:bodyPr wrap="none" rtlCol="0">
            <a:spAutoFit/>
          </a:bodyPr>
          <a:lstStyle/>
          <a:p>
            <a:pPr algn="r"/>
            <a:r>
              <a:rPr lang="en-US" altLang="zh-CN" sz="2000" dirty="0" smtClean="0"/>
              <a:t>Genetic alterations </a:t>
            </a:r>
            <a:r>
              <a:rPr lang="en-US" altLang="zh-CN" sz="2000" dirty="0" smtClean="0">
                <a:sym typeface="Wingdings" panose="05000000000000000000" pitchFamily="2" charset="2"/>
              </a:rPr>
              <a:t></a:t>
            </a:r>
            <a:endParaRPr lang="en-US" altLang="zh-CN" sz="2000" dirty="0" smtClean="0"/>
          </a:p>
          <a:p>
            <a:pPr algn="r"/>
            <a:endParaRPr lang="en-US" altLang="zh-CN" sz="2000" dirty="0"/>
          </a:p>
          <a:p>
            <a:pPr algn="r"/>
            <a:r>
              <a:rPr lang="en-US" altLang="zh-CN" sz="2000" dirty="0" smtClean="0"/>
              <a:t>Epigenetic alterations… stem cell features  </a:t>
            </a:r>
            <a:r>
              <a:rPr lang="en-US" altLang="zh-CN" sz="2000" dirty="0" smtClean="0">
                <a:sym typeface="Wingdings" panose="05000000000000000000" pitchFamily="2" charset="2"/>
              </a:rPr>
              <a:t></a:t>
            </a:r>
            <a:endParaRPr lang="zh-CN" altLang="en-US" sz="2000" dirty="0"/>
          </a:p>
        </p:txBody>
      </p:sp>
      <p:sp>
        <p:nvSpPr>
          <p:cNvPr id="4" name="TextBox 3"/>
          <p:cNvSpPr txBox="1"/>
          <p:nvPr/>
        </p:nvSpPr>
        <p:spPr>
          <a:xfrm>
            <a:off x="7133844" y="4602111"/>
            <a:ext cx="2002728" cy="400110"/>
          </a:xfrm>
          <a:prstGeom prst="rect">
            <a:avLst/>
          </a:prstGeom>
          <a:noFill/>
        </p:spPr>
        <p:txBody>
          <a:bodyPr wrap="none" rtlCol="0">
            <a:spAutoFit/>
          </a:bodyPr>
          <a:lstStyle/>
          <a:p>
            <a:r>
              <a:rPr lang="en-US" altLang="zh-CN" sz="2000" dirty="0" smtClean="0"/>
              <a:t>Cancer formation</a:t>
            </a:r>
            <a:endParaRPr lang="zh-CN" altLang="en-US" sz="2000" dirty="0"/>
          </a:p>
        </p:txBody>
      </p:sp>
    </p:spTree>
    <p:extLst>
      <p:ext uri="{BB962C8B-B14F-4D97-AF65-F5344CB8AC3E}">
        <p14:creationId xmlns:p14="http://schemas.microsoft.com/office/powerpoint/2010/main" val="4065478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128" y="448056"/>
            <a:ext cx="8252003" cy="523220"/>
          </a:xfrm>
          <a:prstGeom prst="rect">
            <a:avLst/>
          </a:prstGeom>
          <a:noFill/>
        </p:spPr>
        <p:txBody>
          <a:bodyPr wrap="none" rtlCol="0">
            <a:spAutoFit/>
          </a:bodyPr>
          <a:lstStyle/>
          <a:p>
            <a:r>
              <a:rPr lang="en-US" altLang="zh-CN" sz="2800" b="1" dirty="0" smtClean="0"/>
              <a:t>History and current status of cancer stem cell research</a:t>
            </a:r>
            <a:endParaRPr lang="zh-CN" altLang="en-US" sz="2800" b="1" dirty="0"/>
          </a:p>
        </p:txBody>
      </p:sp>
      <p:sp>
        <p:nvSpPr>
          <p:cNvPr id="4" name="Rectangle 3"/>
          <p:cNvSpPr/>
          <p:nvPr/>
        </p:nvSpPr>
        <p:spPr>
          <a:xfrm>
            <a:off x="716280" y="1651939"/>
            <a:ext cx="10091928" cy="830997"/>
          </a:xfrm>
          <a:prstGeom prst="rect">
            <a:avLst/>
          </a:prstGeom>
        </p:spPr>
        <p:txBody>
          <a:bodyPr wrap="square">
            <a:spAutoFit/>
          </a:bodyPr>
          <a:lstStyle/>
          <a:p>
            <a:r>
              <a:rPr lang="en-US" altLang="zh-CN" sz="2400" dirty="0"/>
              <a:t>Cancer stem cells </a:t>
            </a:r>
            <a:r>
              <a:rPr lang="en-US" altLang="zh-CN" sz="2400" dirty="0" smtClean="0"/>
              <a:t>were </a:t>
            </a:r>
            <a:r>
              <a:rPr lang="en-US" altLang="zh-CN" sz="2400" dirty="0"/>
              <a:t>first identified by </a:t>
            </a:r>
            <a:r>
              <a:rPr lang="en-US" altLang="zh-CN" sz="2400" b="1" dirty="0">
                <a:solidFill>
                  <a:srgbClr val="FF0000"/>
                </a:solidFill>
              </a:rPr>
              <a:t>John Dick</a:t>
            </a:r>
            <a:r>
              <a:rPr lang="en-US" altLang="zh-CN" sz="2400" dirty="0"/>
              <a:t> in acute myeloid leukemia in the late </a:t>
            </a:r>
            <a:r>
              <a:rPr lang="en-US" altLang="zh-CN" sz="2400" dirty="0">
                <a:solidFill>
                  <a:srgbClr val="FF0000"/>
                </a:solidFill>
              </a:rPr>
              <a:t>1990s</a:t>
            </a:r>
            <a:r>
              <a:rPr lang="en-US" altLang="zh-CN" sz="2400" dirty="0"/>
              <a:t>.</a:t>
            </a:r>
            <a:endParaRPr lang="zh-CN" altLang="en-US" sz="2400" dirty="0"/>
          </a:p>
        </p:txBody>
      </p:sp>
      <p:sp>
        <p:nvSpPr>
          <p:cNvPr id="7" name="Rectangle 6"/>
          <p:cNvSpPr/>
          <p:nvPr/>
        </p:nvSpPr>
        <p:spPr>
          <a:xfrm>
            <a:off x="716280" y="2621979"/>
            <a:ext cx="10256520" cy="646331"/>
          </a:xfrm>
          <a:prstGeom prst="rect">
            <a:avLst/>
          </a:prstGeom>
        </p:spPr>
        <p:txBody>
          <a:bodyPr wrap="square">
            <a:spAutoFit/>
          </a:bodyPr>
          <a:lstStyle/>
          <a:p>
            <a:r>
              <a:rPr lang="en-US" altLang="zh-CN" dirty="0"/>
              <a:t>Bonnet D, Dick JE (July 1997). "Human acute myeloid leukemia is organized as a hierarchy that originates from a primitive hematopoietic cell". Nature Medicine. 3 (7): 730–7.</a:t>
            </a:r>
            <a:endParaRPr lang="zh-CN" altLang="en-US" dirty="0"/>
          </a:p>
        </p:txBody>
      </p:sp>
      <p:sp>
        <p:nvSpPr>
          <p:cNvPr id="8" name="TextBox 7"/>
          <p:cNvSpPr txBox="1"/>
          <p:nvPr/>
        </p:nvSpPr>
        <p:spPr>
          <a:xfrm>
            <a:off x="716280" y="3522497"/>
            <a:ext cx="5561522" cy="461665"/>
          </a:xfrm>
          <a:prstGeom prst="rect">
            <a:avLst/>
          </a:prstGeom>
          <a:noFill/>
        </p:spPr>
        <p:txBody>
          <a:bodyPr wrap="none" rtlCol="0">
            <a:spAutoFit/>
          </a:bodyPr>
          <a:lstStyle/>
          <a:p>
            <a:r>
              <a:rPr lang="en-US" altLang="zh-CN" sz="2400" b="1" dirty="0" smtClean="0">
                <a:solidFill>
                  <a:srgbClr val="FF0000"/>
                </a:solidFill>
              </a:rPr>
              <a:t>Cancer stem cell   </a:t>
            </a:r>
            <a:r>
              <a:rPr lang="en-US" altLang="zh-CN" sz="2400" dirty="0" smtClean="0"/>
              <a:t>Vs   </a:t>
            </a:r>
            <a:r>
              <a:rPr lang="en-US" altLang="zh-CN" sz="2400" b="1" dirty="0" smtClean="0">
                <a:solidFill>
                  <a:srgbClr val="FF0000"/>
                </a:solidFill>
              </a:rPr>
              <a:t>Cancer initiation cell</a:t>
            </a:r>
            <a:endParaRPr lang="zh-CN" altLang="en-US" sz="2400" b="1" dirty="0">
              <a:solidFill>
                <a:srgbClr val="FF0000"/>
              </a:solidFill>
            </a:endParaRPr>
          </a:p>
        </p:txBody>
      </p:sp>
      <p:sp>
        <p:nvSpPr>
          <p:cNvPr id="9" name="TextBox 8"/>
          <p:cNvSpPr txBox="1"/>
          <p:nvPr/>
        </p:nvSpPr>
        <p:spPr>
          <a:xfrm>
            <a:off x="716280" y="4483447"/>
            <a:ext cx="6672404" cy="1477328"/>
          </a:xfrm>
          <a:prstGeom prst="rect">
            <a:avLst/>
          </a:prstGeom>
          <a:noFill/>
        </p:spPr>
        <p:txBody>
          <a:bodyPr wrap="none" rtlCol="0">
            <a:spAutoFit/>
          </a:bodyPr>
          <a:lstStyle/>
          <a:p>
            <a:r>
              <a:rPr lang="en-US" altLang="zh-CN" b="1" dirty="0" smtClean="0"/>
              <a:t>Questions for the cancer stem cell field:</a:t>
            </a:r>
          </a:p>
          <a:p>
            <a:r>
              <a:rPr lang="en-US" altLang="zh-CN" dirty="0" smtClean="0"/>
              <a:t>1, marker and identity of cancer stem cell</a:t>
            </a:r>
            <a:r>
              <a:rPr lang="en-US" altLang="zh-CN" dirty="0"/>
              <a:t>;</a:t>
            </a:r>
            <a:endParaRPr lang="en-US" altLang="zh-CN" dirty="0" smtClean="0"/>
          </a:p>
          <a:p>
            <a:r>
              <a:rPr lang="en-US" altLang="zh-CN" dirty="0" smtClean="0"/>
              <a:t>2, the origin of cancer stem cell;</a:t>
            </a:r>
          </a:p>
          <a:p>
            <a:r>
              <a:rPr lang="en-US" altLang="zh-CN" dirty="0" smtClean="0"/>
              <a:t>3, connections between cancer stem cell and normal tissue stem cell;</a:t>
            </a:r>
          </a:p>
          <a:p>
            <a:r>
              <a:rPr lang="en-US" altLang="zh-CN" dirty="0" smtClean="0"/>
              <a:t>4, targeting therapy for cancer stem cell;</a:t>
            </a:r>
            <a:endParaRPr lang="zh-CN" altLang="en-US" dirty="0"/>
          </a:p>
        </p:txBody>
      </p:sp>
    </p:spTree>
    <p:extLst>
      <p:ext uri="{BB962C8B-B14F-4D97-AF65-F5344CB8AC3E}">
        <p14:creationId xmlns:p14="http://schemas.microsoft.com/office/powerpoint/2010/main" val="2500276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11_1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9" y="1234440"/>
            <a:ext cx="4170314" cy="54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35296" y="2736261"/>
            <a:ext cx="6023304" cy="1938992"/>
          </a:xfrm>
          <a:prstGeom prst="rect">
            <a:avLst/>
          </a:prstGeom>
        </p:spPr>
        <p:txBody>
          <a:bodyPr wrap="square">
            <a:spAutoFit/>
          </a:bodyPr>
          <a:lstStyle/>
          <a:p>
            <a:r>
              <a:rPr lang="en-US" altLang="zh-CN" sz="2000" dirty="0">
                <a:latin typeface="UtopiaStd-Regular"/>
              </a:rPr>
              <a:t>However, </a:t>
            </a:r>
            <a:r>
              <a:rPr lang="en-US" altLang="zh-CN" sz="2000" dirty="0" smtClean="0">
                <a:latin typeface="UtopiaStd-Regular"/>
              </a:rPr>
              <a:t>certain experiments </a:t>
            </a:r>
            <a:r>
              <a:rPr lang="en-US" altLang="zh-CN" sz="2000" dirty="0">
                <a:latin typeface="UtopiaStd-Regular"/>
              </a:rPr>
              <a:t>have cast serious doubt on the notion that all of the cells within </a:t>
            </a:r>
            <a:r>
              <a:rPr lang="en-US" altLang="zh-CN" sz="2000" dirty="0" smtClean="0">
                <a:latin typeface="UtopiaStd-Regular"/>
              </a:rPr>
              <a:t>a pre-neoplastic </a:t>
            </a:r>
            <a:r>
              <a:rPr lang="en-US" altLang="zh-CN" sz="2000" dirty="0">
                <a:latin typeface="UtopiaStd-Regular"/>
              </a:rPr>
              <a:t>(or neoplastic) cell clone are biologically equivalent and </a:t>
            </a:r>
            <a:r>
              <a:rPr lang="en-US" altLang="zh-CN" sz="2000" dirty="0" smtClean="0">
                <a:latin typeface="UtopiaStd-Regular"/>
              </a:rPr>
              <a:t>therefore equally </a:t>
            </a:r>
            <a:r>
              <a:rPr lang="en-US" altLang="zh-CN" sz="2000" dirty="0">
                <a:latin typeface="UtopiaStd-Regular"/>
              </a:rPr>
              <a:t>capable of becoming ancestors of a new successor clone of cells</a:t>
            </a:r>
            <a:endParaRPr lang="zh-CN" altLang="en-US" sz="2000" dirty="0"/>
          </a:p>
        </p:txBody>
      </p:sp>
      <p:sp>
        <p:nvSpPr>
          <p:cNvPr id="5" name="Rectangle 4"/>
          <p:cNvSpPr/>
          <p:nvPr/>
        </p:nvSpPr>
        <p:spPr>
          <a:xfrm>
            <a:off x="2449648" y="414373"/>
            <a:ext cx="8114722" cy="461665"/>
          </a:xfrm>
          <a:prstGeom prst="rect">
            <a:avLst/>
          </a:prstGeom>
        </p:spPr>
        <p:txBody>
          <a:bodyPr wrap="none">
            <a:spAutoFit/>
          </a:bodyPr>
          <a:lstStyle/>
          <a:p>
            <a:r>
              <a:rPr lang="en-US" altLang="zh-CN" sz="2400" b="1" dirty="0">
                <a:solidFill>
                  <a:srgbClr val="1271FF"/>
                </a:solidFill>
                <a:latin typeface="FrutigerLTStd-Bold"/>
              </a:rPr>
              <a:t>Figure 11.16 </a:t>
            </a:r>
            <a:r>
              <a:rPr lang="en-US" altLang="zh-CN" sz="2400" b="1" dirty="0">
                <a:solidFill>
                  <a:srgbClr val="000000"/>
                </a:solidFill>
                <a:latin typeface="FrutigerLTStd-Bold"/>
              </a:rPr>
              <a:t>Enrichment of breast cancer stem cells</a:t>
            </a:r>
            <a:endParaRPr lang="zh-CN" altLang="en-US" sz="2400" dirty="0"/>
          </a:p>
        </p:txBody>
      </p:sp>
    </p:spTree>
    <p:extLst>
      <p:ext uri="{BB962C8B-B14F-4D97-AF65-F5344CB8AC3E}">
        <p14:creationId xmlns:p14="http://schemas.microsoft.com/office/powerpoint/2010/main" val="176541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11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76" y="589821"/>
            <a:ext cx="5435600" cy="5988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409" y="3265996"/>
            <a:ext cx="5078158" cy="923330"/>
          </a:xfrm>
          <a:prstGeom prst="rect">
            <a:avLst/>
          </a:prstGeom>
        </p:spPr>
        <p:txBody>
          <a:bodyPr wrap="square">
            <a:spAutoFit/>
          </a:bodyPr>
          <a:lstStyle/>
          <a:p>
            <a:r>
              <a:rPr lang="de-DE" altLang="zh-CN" dirty="0" smtClean="0">
                <a:solidFill>
                  <a:srgbClr val="000000"/>
                </a:solidFill>
                <a:latin typeface="FrutigerLTStd-Light"/>
              </a:rPr>
              <a:t>Brain </a:t>
            </a:r>
            <a:r>
              <a:rPr lang="de-DE" altLang="zh-CN" dirty="0">
                <a:solidFill>
                  <a:srgbClr val="000000"/>
                </a:solidFill>
                <a:latin typeface="FrutigerLTStd-Light"/>
              </a:rPr>
              <a:t>tumor </a:t>
            </a:r>
            <a:r>
              <a:rPr lang="de-DE" altLang="zh-CN" dirty="0" smtClean="0">
                <a:solidFill>
                  <a:srgbClr val="000000"/>
                </a:solidFill>
                <a:latin typeface="FrutigerLTStd-Light"/>
              </a:rPr>
              <a:t>stem </a:t>
            </a:r>
            <a:r>
              <a:rPr lang="en-US" altLang="zh-CN" dirty="0" smtClean="0">
                <a:solidFill>
                  <a:srgbClr val="000000"/>
                </a:solidFill>
                <a:latin typeface="FrutigerLTStd-Light"/>
              </a:rPr>
              <a:t>cells </a:t>
            </a:r>
            <a:r>
              <a:rPr lang="en-US" altLang="zh-CN" dirty="0">
                <a:solidFill>
                  <a:srgbClr val="000000"/>
                </a:solidFill>
                <a:latin typeface="FrutigerLTStd-Light"/>
              </a:rPr>
              <a:t>can be detected because of </a:t>
            </a:r>
            <a:r>
              <a:rPr lang="en-US" altLang="zh-CN" dirty="0" smtClean="0">
                <a:solidFill>
                  <a:srgbClr val="000000"/>
                </a:solidFill>
                <a:latin typeface="FrutigerLTStd-Light"/>
              </a:rPr>
              <a:t>their expression </a:t>
            </a:r>
            <a:r>
              <a:rPr lang="en-US" altLang="zh-CN" dirty="0">
                <a:solidFill>
                  <a:srgbClr val="000000"/>
                </a:solidFill>
                <a:latin typeface="FrutigerLTStd-Light"/>
              </a:rPr>
              <a:t>of CD133, a neural </a:t>
            </a:r>
            <a:r>
              <a:rPr lang="en-US" altLang="zh-CN" dirty="0" smtClean="0">
                <a:solidFill>
                  <a:srgbClr val="000000"/>
                </a:solidFill>
                <a:latin typeface="FrutigerLTStd-Light"/>
              </a:rPr>
              <a:t>cell surface </a:t>
            </a:r>
            <a:r>
              <a:rPr lang="en-US" altLang="zh-CN" dirty="0">
                <a:solidFill>
                  <a:srgbClr val="000000"/>
                </a:solidFill>
                <a:latin typeface="FrutigerLTStd-Light"/>
              </a:rPr>
              <a:t>stem cell antigen.</a:t>
            </a:r>
            <a:endParaRPr lang="zh-CN" altLang="en-US" dirty="0"/>
          </a:p>
        </p:txBody>
      </p:sp>
      <p:sp>
        <p:nvSpPr>
          <p:cNvPr id="3" name="Rectangle 2"/>
          <p:cNvSpPr/>
          <p:nvPr/>
        </p:nvSpPr>
        <p:spPr>
          <a:xfrm>
            <a:off x="6112065" y="746048"/>
            <a:ext cx="5502847" cy="830997"/>
          </a:xfrm>
          <a:prstGeom prst="rect">
            <a:avLst/>
          </a:prstGeom>
        </p:spPr>
        <p:txBody>
          <a:bodyPr wrap="square">
            <a:spAutoFit/>
          </a:bodyPr>
          <a:lstStyle/>
          <a:p>
            <a:pPr algn="ctr"/>
            <a:r>
              <a:rPr lang="en-US" altLang="zh-CN" sz="2400" b="1" dirty="0">
                <a:solidFill>
                  <a:srgbClr val="1271FF"/>
                </a:solidFill>
                <a:latin typeface="FrutigerLTStd-Bold"/>
              </a:rPr>
              <a:t>Figure 11.17 </a:t>
            </a:r>
            <a:r>
              <a:rPr lang="en-US" altLang="zh-CN" sz="2400" b="1" dirty="0">
                <a:solidFill>
                  <a:srgbClr val="000000"/>
                </a:solidFill>
                <a:latin typeface="FrutigerLTStd-Bold"/>
              </a:rPr>
              <a:t>Enrichment of </a:t>
            </a:r>
            <a:r>
              <a:rPr lang="en-US" altLang="zh-CN" sz="2400" b="1" dirty="0" smtClean="0">
                <a:solidFill>
                  <a:srgbClr val="000000"/>
                </a:solidFill>
                <a:latin typeface="FrutigerLTStd-Bold"/>
              </a:rPr>
              <a:t>brain</a:t>
            </a:r>
            <a:r>
              <a:rPr lang="zh-CN" altLang="en-US" sz="2400" b="1" dirty="0" smtClean="0">
                <a:solidFill>
                  <a:srgbClr val="000000"/>
                </a:solidFill>
                <a:latin typeface="FrutigerLTStd-Bold"/>
              </a:rPr>
              <a:t> </a:t>
            </a:r>
            <a:r>
              <a:rPr lang="de-DE" altLang="zh-CN" sz="2400" b="1" dirty="0" smtClean="0">
                <a:solidFill>
                  <a:srgbClr val="000000"/>
                </a:solidFill>
                <a:latin typeface="FrutigerLTStd-Bold"/>
              </a:rPr>
              <a:t>tumor </a:t>
            </a:r>
            <a:r>
              <a:rPr lang="de-DE" altLang="zh-CN" sz="2400" b="1" dirty="0">
                <a:solidFill>
                  <a:srgbClr val="000000"/>
                </a:solidFill>
                <a:latin typeface="FrutigerLTStd-Bold"/>
              </a:rPr>
              <a:t>stem cells </a:t>
            </a:r>
            <a:endParaRPr lang="zh-CN" altLang="en-US" sz="2400" dirty="0"/>
          </a:p>
        </p:txBody>
      </p:sp>
    </p:spTree>
    <p:extLst>
      <p:ext uri="{BB962C8B-B14F-4D97-AF65-F5344CB8AC3E}">
        <p14:creationId xmlns:p14="http://schemas.microsoft.com/office/powerpoint/2010/main" val="844827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1785" y="379207"/>
            <a:ext cx="7901971" cy="584775"/>
          </a:xfrm>
          <a:prstGeom prst="rect">
            <a:avLst/>
          </a:prstGeom>
          <a:noFill/>
        </p:spPr>
        <p:txBody>
          <a:bodyPr wrap="none" rtlCol="0">
            <a:spAutoFit/>
          </a:bodyPr>
          <a:lstStyle/>
          <a:p>
            <a:r>
              <a:rPr lang="en-US" altLang="zh-CN" sz="3200" b="1" dirty="0" smtClean="0"/>
              <a:t>Overview of Cancer Initiators and promoters</a:t>
            </a:r>
            <a:endParaRPr lang="zh-CN" altLang="en-US" sz="3200" b="1" dirty="0"/>
          </a:p>
        </p:txBody>
      </p:sp>
      <p:sp>
        <p:nvSpPr>
          <p:cNvPr id="3" name="TextBox 2"/>
          <p:cNvSpPr txBox="1"/>
          <p:nvPr/>
        </p:nvSpPr>
        <p:spPr>
          <a:xfrm>
            <a:off x="4522633" y="1353004"/>
            <a:ext cx="2157898" cy="400110"/>
          </a:xfrm>
          <a:prstGeom prst="rect">
            <a:avLst/>
          </a:prstGeom>
          <a:noFill/>
        </p:spPr>
        <p:txBody>
          <a:bodyPr wrap="none" rtlCol="0">
            <a:spAutoFit/>
          </a:bodyPr>
          <a:lstStyle/>
          <a:p>
            <a:r>
              <a:rPr lang="en-US" altLang="zh-CN" sz="2000" b="1" dirty="0" smtClean="0">
                <a:solidFill>
                  <a:srgbClr val="FF0000"/>
                </a:solidFill>
              </a:rPr>
              <a:t>Genetic alteration </a:t>
            </a:r>
            <a:endParaRPr lang="zh-CN" altLang="en-US" sz="2000" b="1" dirty="0">
              <a:solidFill>
                <a:srgbClr val="FF0000"/>
              </a:solidFill>
            </a:endParaRPr>
          </a:p>
        </p:txBody>
      </p:sp>
      <p:sp>
        <p:nvSpPr>
          <p:cNvPr id="4" name="Rectangle 3"/>
          <p:cNvSpPr/>
          <p:nvPr/>
        </p:nvSpPr>
        <p:spPr>
          <a:xfrm>
            <a:off x="4239556" y="2763634"/>
            <a:ext cx="2438873" cy="400110"/>
          </a:xfrm>
          <a:prstGeom prst="rect">
            <a:avLst/>
          </a:prstGeom>
        </p:spPr>
        <p:txBody>
          <a:bodyPr wrap="none">
            <a:spAutoFit/>
          </a:bodyPr>
          <a:lstStyle/>
          <a:p>
            <a:r>
              <a:rPr lang="en-US" altLang="zh-CN" sz="2000" b="1" dirty="0" smtClean="0">
                <a:solidFill>
                  <a:srgbClr val="FF0000"/>
                </a:solidFill>
              </a:rPr>
              <a:t>Epigenetic </a:t>
            </a:r>
            <a:r>
              <a:rPr lang="en-US" altLang="zh-CN" sz="2000" b="1" dirty="0">
                <a:solidFill>
                  <a:srgbClr val="FF0000"/>
                </a:solidFill>
              </a:rPr>
              <a:t>alteration </a:t>
            </a:r>
            <a:endParaRPr lang="zh-CN" altLang="en-US" sz="2000" b="1" dirty="0">
              <a:solidFill>
                <a:srgbClr val="FF0000"/>
              </a:solidFill>
            </a:endParaRPr>
          </a:p>
        </p:txBody>
      </p:sp>
      <p:sp>
        <p:nvSpPr>
          <p:cNvPr id="5" name="Rectangle 4"/>
          <p:cNvSpPr/>
          <p:nvPr/>
        </p:nvSpPr>
        <p:spPr>
          <a:xfrm>
            <a:off x="2575959" y="2042930"/>
            <a:ext cx="2883033" cy="400110"/>
          </a:xfrm>
          <a:prstGeom prst="rect">
            <a:avLst/>
          </a:prstGeom>
        </p:spPr>
        <p:txBody>
          <a:bodyPr wrap="none">
            <a:spAutoFit/>
          </a:bodyPr>
          <a:lstStyle/>
          <a:p>
            <a:r>
              <a:rPr lang="en-US" altLang="zh-CN" sz="2000" b="1" dirty="0" smtClean="0">
                <a:solidFill>
                  <a:srgbClr val="FF0000"/>
                </a:solidFill>
              </a:rPr>
              <a:t>Tissue </a:t>
            </a:r>
            <a:r>
              <a:rPr lang="en-US" altLang="zh-CN" sz="2000" b="1" dirty="0">
                <a:solidFill>
                  <a:srgbClr val="FF0000"/>
                </a:solidFill>
              </a:rPr>
              <a:t>microenvironment</a:t>
            </a:r>
            <a:endParaRPr lang="zh-CN" altLang="en-US" sz="2000" b="1" dirty="0">
              <a:solidFill>
                <a:srgbClr val="FF0000"/>
              </a:solidFill>
            </a:endParaRPr>
          </a:p>
        </p:txBody>
      </p:sp>
      <p:sp>
        <p:nvSpPr>
          <p:cNvPr id="6" name="TextBox 5"/>
          <p:cNvSpPr txBox="1"/>
          <p:nvPr/>
        </p:nvSpPr>
        <p:spPr>
          <a:xfrm>
            <a:off x="7363890" y="2592763"/>
            <a:ext cx="1334020" cy="400110"/>
          </a:xfrm>
          <a:prstGeom prst="rect">
            <a:avLst/>
          </a:prstGeom>
          <a:noFill/>
        </p:spPr>
        <p:txBody>
          <a:bodyPr wrap="none" rtlCol="0">
            <a:spAutoFit/>
          </a:bodyPr>
          <a:lstStyle/>
          <a:p>
            <a:r>
              <a:rPr lang="en-US" altLang="zh-CN" sz="2000" b="1" dirty="0" smtClean="0">
                <a:solidFill>
                  <a:srgbClr val="FF0000"/>
                </a:solidFill>
              </a:rPr>
              <a:t>Cancer cell</a:t>
            </a:r>
            <a:endParaRPr lang="zh-CN" altLang="en-US" sz="2000" b="1" dirty="0">
              <a:solidFill>
                <a:srgbClr val="FF0000"/>
              </a:solidFill>
            </a:endParaRPr>
          </a:p>
        </p:txBody>
      </p:sp>
      <p:sp>
        <p:nvSpPr>
          <p:cNvPr id="7" name="Right Brace 6"/>
          <p:cNvSpPr/>
          <p:nvPr/>
        </p:nvSpPr>
        <p:spPr>
          <a:xfrm>
            <a:off x="6599064" y="1504809"/>
            <a:ext cx="158730" cy="147635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Straight Arrow Connector 7"/>
          <p:cNvCxnSpPr/>
          <p:nvPr/>
        </p:nvCxnSpPr>
        <p:spPr>
          <a:xfrm>
            <a:off x="6890753" y="2250679"/>
            <a:ext cx="720000" cy="15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281775" y="1753114"/>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019129" y="1753114"/>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17474" y="2413009"/>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7474" y="1696027"/>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61312" y="1665822"/>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61312" y="2413009"/>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010" y="4018548"/>
            <a:ext cx="1904304" cy="369332"/>
          </a:xfrm>
          <a:prstGeom prst="rect">
            <a:avLst/>
          </a:prstGeom>
          <a:noFill/>
        </p:spPr>
        <p:txBody>
          <a:bodyPr wrap="none" rtlCol="0">
            <a:spAutoFit/>
          </a:bodyPr>
          <a:lstStyle/>
          <a:p>
            <a:r>
              <a:rPr lang="en-US" altLang="zh-CN" b="1" dirty="0" smtClean="0">
                <a:solidFill>
                  <a:srgbClr val="FF0000"/>
                </a:solidFill>
              </a:rPr>
              <a:t>Genetic alteration</a:t>
            </a:r>
            <a:endParaRPr lang="zh-CN" altLang="en-US" b="1" dirty="0">
              <a:solidFill>
                <a:srgbClr val="FF0000"/>
              </a:solidFill>
            </a:endParaRPr>
          </a:p>
        </p:txBody>
      </p:sp>
      <p:sp>
        <p:nvSpPr>
          <p:cNvPr id="16" name="Left Brace 15"/>
          <p:cNvSpPr/>
          <p:nvPr/>
        </p:nvSpPr>
        <p:spPr>
          <a:xfrm>
            <a:off x="2996217" y="3701898"/>
            <a:ext cx="208547" cy="10026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159580" y="3517232"/>
            <a:ext cx="1202445" cy="369332"/>
          </a:xfrm>
          <a:prstGeom prst="rect">
            <a:avLst/>
          </a:prstGeom>
          <a:noFill/>
        </p:spPr>
        <p:txBody>
          <a:bodyPr wrap="none" rtlCol="0">
            <a:spAutoFit/>
          </a:bodyPr>
          <a:lstStyle/>
          <a:p>
            <a:r>
              <a:rPr lang="en-US" altLang="zh-CN" dirty="0" smtClean="0"/>
              <a:t>Mutations </a:t>
            </a:r>
            <a:endParaRPr lang="zh-CN" altLang="en-US" dirty="0"/>
          </a:p>
        </p:txBody>
      </p:sp>
      <p:sp>
        <p:nvSpPr>
          <p:cNvPr id="18" name="TextBox 17"/>
          <p:cNvSpPr txBox="1"/>
          <p:nvPr/>
        </p:nvSpPr>
        <p:spPr>
          <a:xfrm>
            <a:off x="3159579" y="3989598"/>
            <a:ext cx="2506520" cy="369332"/>
          </a:xfrm>
          <a:prstGeom prst="rect">
            <a:avLst/>
          </a:prstGeom>
          <a:noFill/>
        </p:spPr>
        <p:txBody>
          <a:bodyPr wrap="none" rtlCol="0">
            <a:spAutoFit/>
          </a:bodyPr>
          <a:lstStyle/>
          <a:p>
            <a:r>
              <a:rPr lang="en-US" altLang="zh-CN" dirty="0" smtClean="0"/>
              <a:t>Copy number alterations</a:t>
            </a:r>
            <a:endParaRPr lang="zh-CN" altLang="en-US" dirty="0"/>
          </a:p>
        </p:txBody>
      </p:sp>
      <p:sp>
        <p:nvSpPr>
          <p:cNvPr id="19" name="TextBox 18"/>
          <p:cNvSpPr txBox="1"/>
          <p:nvPr/>
        </p:nvSpPr>
        <p:spPr>
          <a:xfrm>
            <a:off x="3159579" y="4519863"/>
            <a:ext cx="2629822" cy="369332"/>
          </a:xfrm>
          <a:prstGeom prst="rect">
            <a:avLst/>
          </a:prstGeom>
          <a:noFill/>
        </p:spPr>
        <p:txBody>
          <a:bodyPr wrap="none" rtlCol="0">
            <a:spAutoFit/>
          </a:bodyPr>
          <a:lstStyle/>
          <a:p>
            <a:r>
              <a:rPr lang="en-US" altLang="zh-CN" dirty="0" smtClean="0"/>
              <a:t>Chromosomal abnormity </a:t>
            </a:r>
            <a:endParaRPr lang="zh-CN" altLang="en-US" dirty="0"/>
          </a:p>
        </p:txBody>
      </p:sp>
      <p:sp>
        <p:nvSpPr>
          <p:cNvPr id="20" name="TextBox 19"/>
          <p:cNvSpPr txBox="1"/>
          <p:nvPr/>
        </p:nvSpPr>
        <p:spPr>
          <a:xfrm>
            <a:off x="6233497" y="3937484"/>
            <a:ext cx="2155077" cy="369332"/>
          </a:xfrm>
          <a:prstGeom prst="rect">
            <a:avLst/>
          </a:prstGeom>
          <a:noFill/>
        </p:spPr>
        <p:txBody>
          <a:bodyPr wrap="none" rtlCol="0">
            <a:spAutoFit/>
          </a:bodyPr>
          <a:lstStyle/>
          <a:p>
            <a:r>
              <a:rPr lang="en-US" altLang="zh-CN" b="1" dirty="0" smtClean="0">
                <a:solidFill>
                  <a:srgbClr val="FF0000"/>
                </a:solidFill>
              </a:rPr>
              <a:t>Epigenetic alteration</a:t>
            </a:r>
            <a:endParaRPr lang="zh-CN" altLang="en-US" b="1" dirty="0">
              <a:solidFill>
                <a:srgbClr val="FF0000"/>
              </a:solidFill>
            </a:endParaRPr>
          </a:p>
        </p:txBody>
      </p:sp>
      <p:sp>
        <p:nvSpPr>
          <p:cNvPr id="21" name="Left Brace 20"/>
          <p:cNvSpPr/>
          <p:nvPr/>
        </p:nvSpPr>
        <p:spPr>
          <a:xfrm>
            <a:off x="8330849" y="3628873"/>
            <a:ext cx="208547" cy="10026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p:cNvSpPr txBox="1"/>
          <p:nvPr/>
        </p:nvSpPr>
        <p:spPr>
          <a:xfrm>
            <a:off x="8470149" y="3444207"/>
            <a:ext cx="2137893" cy="369332"/>
          </a:xfrm>
          <a:prstGeom prst="rect">
            <a:avLst/>
          </a:prstGeom>
          <a:noFill/>
        </p:spPr>
        <p:txBody>
          <a:bodyPr wrap="none" rtlCol="0">
            <a:spAutoFit/>
          </a:bodyPr>
          <a:lstStyle/>
          <a:p>
            <a:r>
              <a:rPr lang="en-US" altLang="zh-CN" dirty="0" smtClean="0"/>
              <a:t>Histone modification</a:t>
            </a:r>
            <a:endParaRPr lang="zh-CN" altLang="en-US" dirty="0"/>
          </a:p>
        </p:txBody>
      </p:sp>
      <p:sp>
        <p:nvSpPr>
          <p:cNvPr id="23" name="TextBox 22"/>
          <p:cNvSpPr txBox="1"/>
          <p:nvPr/>
        </p:nvSpPr>
        <p:spPr>
          <a:xfrm>
            <a:off x="8470148" y="3916573"/>
            <a:ext cx="1844544" cy="369332"/>
          </a:xfrm>
          <a:prstGeom prst="rect">
            <a:avLst/>
          </a:prstGeom>
          <a:noFill/>
        </p:spPr>
        <p:txBody>
          <a:bodyPr wrap="none" rtlCol="0">
            <a:spAutoFit/>
          </a:bodyPr>
          <a:lstStyle/>
          <a:p>
            <a:r>
              <a:rPr lang="en-US" altLang="zh-CN" dirty="0" smtClean="0"/>
              <a:t>DNA modification</a:t>
            </a:r>
            <a:endParaRPr lang="zh-CN" altLang="en-US" dirty="0"/>
          </a:p>
        </p:txBody>
      </p:sp>
      <p:sp>
        <p:nvSpPr>
          <p:cNvPr id="24" name="TextBox 23"/>
          <p:cNvSpPr txBox="1"/>
          <p:nvPr/>
        </p:nvSpPr>
        <p:spPr>
          <a:xfrm>
            <a:off x="8470148" y="4446838"/>
            <a:ext cx="3134256" cy="369332"/>
          </a:xfrm>
          <a:prstGeom prst="rect">
            <a:avLst/>
          </a:prstGeom>
          <a:noFill/>
        </p:spPr>
        <p:txBody>
          <a:bodyPr wrap="none" rtlCol="0">
            <a:spAutoFit/>
          </a:bodyPr>
          <a:lstStyle/>
          <a:p>
            <a:r>
              <a:rPr lang="en-US" altLang="zh-CN" dirty="0" smtClean="0"/>
              <a:t>Chromatin structure alterations</a:t>
            </a:r>
            <a:endParaRPr lang="zh-CN" altLang="en-US" dirty="0"/>
          </a:p>
        </p:txBody>
      </p:sp>
      <p:sp>
        <p:nvSpPr>
          <p:cNvPr id="26" name="TextBox 25"/>
          <p:cNvSpPr txBox="1"/>
          <p:nvPr/>
        </p:nvSpPr>
        <p:spPr>
          <a:xfrm>
            <a:off x="2716380" y="5720822"/>
            <a:ext cx="2602187" cy="369332"/>
          </a:xfrm>
          <a:prstGeom prst="rect">
            <a:avLst/>
          </a:prstGeom>
          <a:noFill/>
        </p:spPr>
        <p:txBody>
          <a:bodyPr wrap="none" rtlCol="0">
            <a:spAutoFit/>
          </a:bodyPr>
          <a:lstStyle/>
          <a:p>
            <a:r>
              <a:rPr lang="en-US" altLang="zh-CN" b="1" dirty="0" smtClean="0">
                <a:solidFill>
                  <a:srgbClr val="FF0000"/>
                </a:solidFill>
              </a:rPr>
              <a:t>Tissue microenvironment</a:t>
            </a:r>
            <a:endParaRPr lang="zh-CN" altLang="en-US" b="1" dirty="0">
              <a:solidFill>
                <a:srgbClr val="FF0000"/>
              </a:solidFill>
            </a:endParaRPr>
          </a:p>
        </p:txBody>
      </p:sp>
      <p:sp>
        <p:nvSpPr>
          <p:cNvPr id="27" name="Left Brace 26"/>
          <p:cNvSpPr/>
          <p:nvPr/>
        </p:nvSpPr>
        <p:spPr>
          <a:xfrm>
            <a:off x="5294504" y="5404173"/>
            <a:ext cx="208547" cy="10026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27"/>
          <p:cNvSpPr txBox="1"/>
          <p:nvPr/>
        </p:nvSpPr>
        <p:spPr>
          <a:xfrm>
            <a:off x="5448623" y="5231224"/>
            <a:ext cx="2914067" cy="369332"/>
          </a:xfrm>
          <a:prstGeom prst="rect">
            <a:avLst/>
          </a:prstGeom>
          <a:noFill/>
        </p:spPr>
        <p:txBody>
          <a:bodyPr wrap="none" rtlCol="0">
            <a:spAutoFit/>
          </a:bodyPr>
          <a:lstStyle/>
          <a:p>
            <a:r>
              <a:rPr lang="en-US" altLang="zh-CN" dirty="0" smtClean="0"/>
              <a:t>O</a:t>
            </a:r>
            <a:r>
              <a:rPr lang="en-US" altLang="zh-CN" baseline="-25000" dirty="0" smtClean="0"/>
              <a:t>2</a:t>
            </a:r>
            <a:r>
              <a:rPr lang="en-US" altLang="zh-CN" dirty="0" smtClean="0"/>
              <a:t> and other nutrient supply</a:t>
            </a:r>
            <a:endParaRPr lang="zh-CN" altLang="en-US" dirty="0"/>
          </a:p>
        </p:txBody>
      </p:sp>
      <p:sp>
        <p:nvSpPr>
          <p:cNvPr id="29" name="TextBox 28"/>
          <p:cNvSpPr txBox="1"/>
          <p:nvPr/>
        </p:nvSpPr>
        <p:spPr>
          <a:xfrm>
            <a:off x="5448623" y="5690964"/>
            <a:ext cx="2475421" cy="369332"/>
          </a:xfrm>
          <a:prstGeom prst="rect">
            <a:avLst/>
          </a:prstGeom>
          <a:noFill/>
        </p:spPr>
        <p:txBody>
          <a:bodyPr wrap="none" rtlCol="0">
            <a:spAutoFit/>
          </a:bodyPr>
          <a:lstStyle/>
          <a:p>
            <a:r>
              <a:rPr lang="en-US" altLang="zh-CN" dirty="0" smtClean="0"/>
              <a:t>Cytokine, growth factors</a:t>
            </a:r>
            <a:endParaRPr lang="zh-CN" altLang="en-US" dirty="0"/>
          </a:p>
        </p:txBody>
      </p:sp>
      <p:sp>
        <p:nvSpPr>
          <p:cNvPr id="30" name="TextBox 29"/>
          <p:cNvSpPr txBox="1"/>
          <p:nvPr/>
        </p:nvSpPr>
        <p:spPr>
          <a:xfrm>
            <a:off x="5448623" y="6189630"/>
            <a:ext cx="2806922" cy="369332"/>
          </a:xfrm>
          <a:prstGeom prst="rect">
            <a:avLst/>
          </a:prstGeom>
          <a:noFill/>
        </p:spPr>
        <p:txBody>
          <a:bodyPr wrap="none" rtlCol="0">
            <a:spAutoFit/>
          </a:bodyPr>
          <a:lstStyle/>
          <a:p>
            <a:r>
              <a:rPr lang="en-US" altLang="zh-CN" dirty="0" smtClean="0"/>
              <a:t>Inflammation and immunity</a:t>
            </a:r>
            <a:endParaRPr lang="zh-CN" altLang="en-US" dirty="0"/>
          </a:p>
        </p:txBody>
      </p:sp>
      <p:sp>
        <p:nvSpPr>
          <p:cNvPr id="31" name="TextBox 30"/>
          <p:cNvSpPr txBox="1"/>
          <p:nvPr/>
        </p:nvSpPr>
        <p:spPr>
          <a:xfrm>
            <a:off x="7363890" y="1512367"/>
            <a:ext cx="1399742" cy="400110"/>
          </a:xfrm>
          <a:prstGeom prst="rect">
            <a:avLst/>
          </a:prstGeom>
          <a:noFill/>
        </p:spPr>
        <p:txBody>
          <a:bodyPr wrap="none" rtlCol="0">
            <a:spAutoFit/>
          </a:bodyPr>
          <a:lstStyle/>
          <a:p>
            <a:r>
              <a:rPr lang="en-US" altLang="zh-CN" sz="2000" b="1" dirty="0" smtClean="0">
                <a:solidFill>
                  <a:srgbClr val="00B050"/>
                </a:solidFill>
              </a:rPr>
              <a:t>Normal cell</a:t>
            </a:r>
            <a:endParaRPr lang="zh-CN" altLang="en-US" sz="2000" b="1" dirty="0">
              <a:solidFill>
                <a:srgbClr val="00B050"/>
              </a:solidFill>
            </a:endParaRPr>
          </a:p>
        </p:txBody>
      </p:sp>
      <p:cxnSp>
        <p:nvCxnSpPr>
          <p:cNvPr id="32" name="Straight Arrow Connector 31"/>
          <p:cNvCxnSpPr/>
          <p:nvPr/>
        </p:nvCxnSpPr>
        <p:spPr>
          <a:xfrm>
            <a:off x="8034577" y="1902748"/>
            <a:ext cx="0"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536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11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76" y="361696"/>
            <a:ext cx="3155950"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45171" y="446270"/>
            <a:ext cx="7792518" cy="523220"/>
          </a:xfrm>
          <a:prstGeom prst="rect">
            <a:avLst/>
          </a:prstGeom>
        </p:spPr>
        <p:txBody>
          <a:bodyPr wrap="none">
            <a:spAutoFit/>
          </a:bodyPr>
          <a:lstStyle/>
          <a:p>
            <a:r>
              <a:rPr lang="en-US" altLang="zh-CN" sz="2800" b="1" dirty="0">
                <a:solidFill>
                  <a:srgbClr val="1271FF"/>
                </a:solidFill>
                <a:latin typeface="FrutigerLTStd-Bold"/>
              </a:rPr>
              <a:t>Figure 11.18 </a:t>
            </a:r>
            <a:r>
              <a:rPr lang="en-US" altLang="zh-CN" sz="2800" b="1" dirty="0">
                <a:solidFill>
                  <a:srgbClr val="000000"/>
                </a:solidFill>
                <a:latin typeface="FrutigerLTStd-Bold"/>
              </a:rPr>
              <a:t>Stem cells and their progeny </a:t>
            </a:r>
            <a:endParaRPr lang="zh-CN" altLang="en-US" sz="2800" dirty="0"/>
          </a:p>
        </p:txBody>
      </p:sp>
      <p:sp>
        <p:nvSpPr>
          <p:cNvPr id="2" name="TextBox 1"/>
          <p:cNvSpPr txBox="1"/>
          <p:nvPr/>
        </p:nvSpPr>
        <p:spPr>
          <a:xfrm>
            <a:off x="4876800" y="2673143"/>
            <a:ext cx="3665555" cy="369332"/>
          </a:xfrm>
          <a:prstGeom prst="rect">
            <a:avLst/>
          </a:prstGeom>
          <a:noFill/>
        </p:spPr>
        <p:txBody>
          <a:bodyPr wrap="none" rtlCol="0">
            <a:spAutoFit/>
          </a:bodyPr>
          <a:lstStyle/>
          <a:p>
            <a:r>
              <a:rPr lang="en-US" altLang="zh-CN" dirty="0" smtClean="0"/>
              <a:t>Tissue</a:t>
            </a:r>
            <a:r>
              <a:rPr lang="zh-CN" altLang="en-US" dirty="0"/>
              <a:t> </a:t>
            </a:r>
            <a:r>
              <a:rPr lang="en-US" altLang="zh-CN" dirty="0" smtClean="0"/>
              <a:t>stem cell organization models:</a:t>
            </a:r>
            <a:endParaRPr lang="zh-CN" altLang="en-US" dirty="0"/>
          </a:p>
        </p:txBody>
      </p:sp>
      <p:sp>
        <p:nvSpPr>
          <p:cNvPr id="5" name="Rectangle 4"/>
          <p:cNvSpPr/>
          <p:nvPr/>
        </p:nvSpPr>
        <p:spPr>
          <a:xfrm>
            <a:off x="4876800" y="3666168"/>
            <a:ext cx="6096000" cy="923330"/>
          </a:xfrm>
          <a:prstGeom prst="rect">
            <a:avLst/>
          </a:prstGeom>
        </p:spPr>
        <p:txBody>
          <a:bodyPr>
            <a:spAutoFit/>
          </a:bodyPr>
          <a:lstStyle/>
          <a:p>
            <a:r>
              <a:rPr lang="en-US" altLang="zh-CN" dirty="0" smtClean="0"/>
              <a:t>A, simple model, asymmetric </a:t>
            </a:r>
            <a:r>
              <a:rPr lang="en-US" altLang="zh-CN" dirty="0"/>
              <a:t>cell division </a:t>
            </a:r>
            <a:r>
              <a:rPr lang="en-US" altLang="zh-CN" dirty="0" smtClean="0"/>
              <a:t>of a </a:t>
            </a:r>
            <a:r>
              <a:rPr lang="en-US" altLang="zh-CN" dirty="0"/>
              <a:t>stem </a:t>
            </a:r>
            <a:r>
              <a:rPr lang="en-US" altLang="zh-CN" dirty="0" smtClean="0"/>
              <a:t>cell;</a:t>
            </a:r>
          </a:p>
          <a:p>
            <a:endParaRPr lang="en-US" altLang="zh-CN" dirty="0"/>
          </a:p>
          <a:p>
            <a:r>
              <a:rPr lang="en-US" altLang="zh-CN" dirty="0" smtClean="0"/>
              <a:t>B, complex model, involving transit-amplifying progenitors;</a:t>
            </a:r>
            <a:endParaRPr lang="zh-CN" altLang="en-US" dirty="0"/>
          </a:p>
        </p:txBody>
      </p:sp>
    </p:spTree>
    <p:extLst>
      <p:ext uri="{BB962C8B-B14F-4D97-AF65-F5344CB8AC3E}">
        <p14:creationId xmlns:p14="http://schemas.microsoft.com/office/powerpoint/2010/main" val="34701898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figure_11_1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350" y="1767661"/>
            <a:ext cx="4776514" cy="451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70725" y="1788367"/>
            <a:ext cx="5879899" cy="2308324"/>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In </a:t>
            </a:r>
            <a:r>
              <a:rPr lang="en-US" altLang="zh-CN" dirty="0" smtClean="0">
                <a:solidFill>
                  <a:srgbClr val="000000"/>
                </a:solidFill>
                <a:latin typeface="FrutigerLTStd-Light"/>
              </a:rPr>
              <a:t>human </a:t>
            </a:r>
            <a:r>
              <a:rPr lang="en-US" altLang="zh-CN" dirty="0" err="1" smtClean="0">
                <a:solidFill>
                  <a:srgbClr val="000000"/>
                </a:solidFill>
                <a:latin typeface="FrutigerLTStd-Light"/>
              </a:rPr>
              <a:t>gliomas</a:t>
            </a:r>
            <a:r>
              <a:rPr lang="en-US" altLang="zh-CN" dirty="0">
                <a:solidFill>
                  <a:srgbClr val="000000"/>
                </a:solidFill>
                <a:latin typeface="FrutigerLTStd-Light"/>
              </a:rPr>
              <a:t>, cancer cells that express </a:t>
            </a:r>
            <a:r>
              <a:rPr lang="en-US" altLang="zh-CN" dirty="0" err="1">
                <a:solidFill>
                  <a:srgbClr val="000000"/>
                </a:solidFill>
                <a:latin typeface="FrutigerLTStd-Light"/>
              </a:rPr>
              <a:t>nestin</a:t>
            </a:r>
            <a:r>
              <a:rPr lang="en-US" altLang="zh-CN" dirty="0">
                <a:solidFill>
                  <a:srgbClr val="000000"/>
                </a:solidFill>
                <a:latin typeface="FrutigerLTStd-Light"/>
              </a:rPr>
              <a:t>, a marker of normal neural stem </a:t>
            </a:r>
            <a:r>
              <a:rPr lang="en-US" altLang="zh-CN" dirty="0" smtClean="0">
                <a:solidFill>
                  <a:srgbClr val="000000"/>
                </a:solidFill>
                <a:latin typeface="FrutigerLTStd-Light"/>
              </a:rPr>
              <a:t>cells (</a:t>
            </a:r>
            <a:r>
              <a:rPr lang="en-US" altLang="zh-CN" i="1" dirty="0" smtClean="0">
                <a:solidFill>
                  <a:srgbClr val="000000"/>
                </a:solidFill>
                <a:latin typeface="FrutigerLTStd-LightItalic"/>
              </a:rPr>
              <a:t>green</a:t>
            </a:r>
            <a:r>
              <a:rPr lang="en-US" altLang="zh-CN" dirty="0">
                <a:solidFill>
                  <a:srgbClr val="000000"/>
                </a:solidFill>
                <a:latin typeface="FrutigerLTStd-Light"/>
              </a:rPr>
              <a:t>), exhibit tumor-initiating ability when implanted in host mice and </a:t>
            </a:r>
            <a:r>
              <a:rPr lang="en-US" altLang="zh-CN" dirty="0" smtClean="0">
                <a:solidFill>
                  <a:srgbClr val="000000"/>
                </a:solidFill>
                <a:latin typeface="FrutigerLTStd-Light"/>
              </a:rPr>
              <a:t>are therefore </a:t>
            </a:r>
            <a:r>
              <a:rPr lang="en-US" altLang="zh-CN" dirty="0">
                <a:solidFill>
                  <a:srgbClr val="000000"/>
                </a:solidFill>
                <a:latin typeface="FrutigerLTStd-Light"/>
              </a:rPr>
              <a:t>termed cancer stem cells (CSCs). </a:t>
            </a:r>
            <a:r>
              <a:rPr lang="en-US" altLang="zh-CN" u="sng" dirty="0">
                <a:solidFill>
                  <a:srgbClr val="FF0000"/>
                </a:solidFill>
                <a:latin typeface="FrutigerLTStd-Light"/>
              </a:rPr>
              <a:t>These </a:t>
            </a:r>
            <a:r>
              <a:rPr lang="en-US" altLang="zh-CN" u="sng" dirty="0" err="1">
                <a:solidFill>
                  <a:srgbClr val="FF0000"/>
                </a:solidFill>
                <a:latin typeface="FrutigerLTStd-Light"/>
              </a:rPr>
              <a:t>nestin</a:t>
            </a:r>
            <a:r>
              <a:rPr lang="en-US" altLang="zh-CN" u="sng" dirty="0">
                <a:solidFill>
                  <a:srgbClr val="FF0000"/>
                </a:solidFill>
                <a:latin typeface="FrutigerLTStd-Light"/>
              </a:rPr>
              <a:t>-positive cells are </a:t>
            </a:r>
            <a:r>
              <a:rPr lang="en-US" altLang="zh-CN" u="sng" dirty="0" smtClean="0">
                <a:solidFill>
                  <a:srgbClr val="FF0000"/>
                </a:solidFill>
                <a:latin typeface="FrutigerLTStd-Light"/>
              </a:rPr>
              <a:t>frequently localized </a:t>
            </a:r>
            <a:r>
              <a:rPr lang="en-US" altLang="zh-CN" u="sng" dirty="0">
                <a:solidFill>
                  <a:srgbClr val="FF0000"/>
                </a:solidFill>
                <a:latin typeface="FrutigerLTStd-Light"/>
              </a:rPr>
              <a:t>near capillaries within these tumors</a:t>
            </a:r>
            <a:r>
              <a:rPr lang="en-US" altLang="zh-CN" dirty="0">
                <a:solidFill>
                  <a:srgbClr val="000000"/>
                </a:solidFill>
                <a:latin typeface="FrutigerLTStd-Light"/>
              </a:rPr>
              <a:t>; the </a:t>
            </a:r>
            <a:r>
              <a:rPr lang="en-US" altLang="zh-CN" dirty="0" err="1">
                <a:solidFill>
                  <a:srgbClr val="000000"/>
                </a:solidFill>
                <a:latin typeface="FrutigerLTStd-Light"/>
              </a:rPr>
              <a:t>microvessels</a:t>
            </a:r>
            <a:r>
              <a:rPr lang="en-US" altLang="zh-CN" dirty="0">
                <a:solidFill>
                  <a:srgbClr val="000000"/>
                </a:solidFill>
                <a:latin typeface="FrutigerLTStd-Light"/>
              </a:rPr>
              <a:t> express </a:t>
            </a:r>
            <a:r>
              <a:rPr lang="en-US" altLang="zh-CN" dirty="0" smtClean="0">
                <a:solidFill>
                  <a:srgbClr val="000000"/>
                </a:solidFill>
                <a:latin typeface="FrutigerLTStd-Light"/>
              </a:rPr>
              <a:t>CD34, an </a:t>
            </a:r>
            <a:r>
              <a:rPr lang="en-US" altLang="zh-CN" dirty="0">
                <a:solidFill>
                  <a:srgbClr val="000000"/>
                </a:solidFill>
                <a:latin typeface="FrutigerLTStd-Light"/>
              </a:rPr>
              <a:t>endothelial cell marker (</a:t>
            </a:r>
            <a:r>
              <a:rPr lang="en-US" altLang="zh-CN" i="1" dirty="0">
                <a:solidFill>
                  <a:srgbClr val="000000"/>
                </a:solidFill>
                <a:latin typeface="FrutigerLTStd-LightItalic"/>
              </a:rPr>
              <a:t>red</a:t>
            </a:r>
            <a:r>
              <a:rPr lang="en-US" altLang="zh-CN" dirty="0" smtClean="0">
                <a:solidFill>
                  <a:srgbClr val="000000"/>
                </a:solidFill>
                <a:latin typeface="FrutigerLTStd-Light"/>
              </a:rPr>
              <a:t>).</a:t>
            </a:r>
            <a:endParaRPr lang="zh-CN" altLang="en-US" dirty="0"/>
          </a:p>
        </p:txBody>
      </p:sp>
      <p:sp>
        <p:nvSpPr>
          <p:cNvPr id="3" name="Rectangle 2"/>
          <p:cNvSpPr/>
          <p:nvPr/>
        </p:nvSpPr>
        <p:spPr>
          <a:xfrm>
            <a:off x="773578" y="353760"/>
            <a:ext cx="11077046" cy="523220"/>
          </a:xfrm>
          <a:prstGeom prst="rect">
            <a:avLst/>
          </a:prstGeom>
        </p:spPr>
        <p:txBody>
          <a:bodyPr wrap="square">
            <a:spAutoFit/>
          </a:bodyPr>
          <a:lstStyle/>
          <a:p>
            <a:r>
              <a:rPr lang="en-US" altLang="zh-CN" sz="2800" b="1" dirty="0">
                <a:solidFill>
                  <a:srgbClr val="1271FF"/>
                </a:solidFill>
                <a:latin typeface="FrutigerLTStd-Bold"/>
              </a:rPr>
              <a:t>Figure 11.19 </a:t>
            </a:r>
            <a:r>
              <a:rPr lang="en-US" altLang="zh-CN" sz="2800" b="1" dirty="0">
                <a:solidFill>
                  <a:srgbClr val="000000"/>
                </a:solidFill>
                <a:latin typeface="FrutigerLTStd-Bold"/>
              </a:rPr>
              <a:t>Localization of cancer stem cells within tumors </a:t>
            </a:r>
            <a:endParaRPr lang="zh-CN" altLang="en-US" sz="2800" dirty="0"/>
          </a:p>
        </p:txBody>
      </p:sp>
      <p:sp>
        <p:nvSpPr>
          <p:cNvPr id="4" name="TextBox 3"/>
          <p:cNvSpPr txBox="1"/>
          <p:nvPr/>
        </p:nvSpPr>
        <p:spPr>
          <a:xfrm>
            <a:off x="5970725" y="4475327"/>
            <a:ext cx="4275594" cy="1323439"/>
          </a:xfrm>
          <a:prstGeom prst="rect">
            <a:avLst/>
          </a:prstGeom>
          <a:noFill/>
        </p:spPr>
        <p:txBody>
          <a:bodyPr wrap="none" rtlCol="0">
            <a:spAutoFit/>
          </a:bodyPr>
          <a:lstStyle/>
          <a:p>
            <a:r>
              <a:rPr lang="en-US" altLang="zh-CN" sz="2800" b="1" dirty="0" err="1" smtClean="0">
                <a:solidFill>
                  <a:srgbClr val="00B050"/>
                </a:solidFill>
              </a:rPr>
              <a:t>Nestin</a:t>
            </a:r>
            <a:r>
              <a:rPr lang="en-US" altLang="zh-CN" sz="2400" dirty="0" smtClean="0"/>
              <a:t>: </a:t>
            </a:r>
            <a:r>
              <a:rPr lang="en-US" altLang="zh-CN" sz="2400" dirty="0" err="1" smtClean="0"/>
              <a:t>glioma</a:t>
            </a:r>
            <a:r>
              <a:rPr lang="en-US" altLang="zh-CN" sz="2400" dirty="0" smtClean="0"/>
              <a:t> stem cell marker</a:t>
            </a:r>
          </a:p>
          <a:p>
            <a:endParaRPr lang="en-US" altLang="zh-CN" sz="2400" dirty="0"/>
          </a:p>
          <a:p>
            <a:r>
              <a:rPr lang="en-US" altLang="zh-CN" sz="2800" b="1" dirty="0" smtClean="0">
                <a:solidFill>
                  <a:srgbClr val="FF0000"/>
                </a:solidFill>
              </a:rPr>
              <a:t>CD34</a:t>
            </a:r>
            <a:r>
              <a:rPr lang="en-US" altLang="zh-CN" sz="2400" dirty="0" smtClean="0"/>
              <a:t>: endothelial cell marker</a:t>
            </a:r>
            <a:endParaRPr lang="zh-CN" altLang="en-US" sz="2400" dirty="0"/>
          </a:p>
        </p:txBody>
      </p:sp>
    </p:spTree>
    <p:extLst>
      <p:ext uri="{BB962C8B-B14F-4D97-AF65-F5344CB8AC3E}">
        <p14:creationId xmlns:p14="http://schemas.microsoft.com/office/powerpoint/2010/main" val="3624531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figure_11_1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768" y="1591056"/>
            <a:ext cx="4671039" cy="479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33872" y="2349424"/>
            <a:ext cx="5451503" cy="1754326"/>
          </a:xfrm>
          <a:prstGeom prst="rect">
            <a:avLst/>
          </a:prstGeom>
        </p:spPr>
        <p:txBody>
          <a:bodyPr wrap="square">
            <a:spAutoFit/>
          </a:bodyPr>
          <a:lstStyle/>
          <a:p>
            <a:r>
              <a:rPr lang="en-US" altLang="zh-CN" dirty="0">
                <a:solidFill>
                  <a:srgbClr val="000000"/>
                </a:solidFill>
                <a:latin typeface="FrutigerLTStd-Light"/>
              </a:rPr>
              <a:t>(B) In a lung metastasis of a human breast cancer, the </a:t>
            </a:r>
            <a:r>
              <a:rPr lang="en-US" altLang="zh-CN" dirty="0" smtClean="0">
                <a:solidFill>
                  <a:srgbClr val="000000"/>
                </a:solidFill>
                <a:latin typeface="FrutigerLTStd-Light"/>
              </a:rPr>
              <a:t>CD44-high cells </a:t>
            </a:r>
            <a:r>
              <a:rPr lang="en-US" altLang="zh-CN" dirty="0">
                <a:solidFill>
                  <a:srgbClr val="000000"/>
                </a:solidFill>
                <a:latin typeface="FrutigerLTStd-Light"/>
              </a:rPr>
              <a:t>(</a:t>
            </a:r>
            <a:r>
              <a:rPr lang="en-US" altLang="zh-CN" i="1" dirty="0">
                <a:solidFill>
                  <a:srgbClr val="000000"/>
                </a:solidFill>
                <a:latin typeface="FrutigerLTStd-LightItalic"/>
              </a:rPr>
              <a:t>blue</a:t>
            </a:r>
            <a:r>
              <a:rPr lang="en-US" altLang="zh-CN" dirty="0">
                <a:solidFill>
                  <a:srgbClr val="000000"/>
                </a:solidFill>
                <a:latin typeface="FrutigerLTStd-Light"/>
              </a:rPr>
              <a:t>), which are enriched in cancer stem cells (CSCs), are located </a:t>
            </a:r>
            <a:r>
              <a:rPr lang="en-US" altLang="zh-CN" dirty="0" smtClean="0">
                <a:solidFill>
                  <a:srgbClr val="000000"/>
                </a:solidFill>
                <a:latin typeface="FrutigerLTStd-Light"/>
              </a:rPr>
              <a:t>in different </a:t>
            </a:r>
            <a:r>
              <a:rPr lang="en-US" altLang="zh-CN" dirty="0">
                <a:solidFill>
                  <a:srgbClr val="000000"/>
                </a:solidFill>
                <a:latin typeface="FrutigerLTStd-Light"/>
              </a:rPr>
              <a:t>subdomains from the CD24-high cells (</a:t>
            </a:r>
            <a:r>
              <a:rPr lang="en-US" altLang="zh-CN" i="1" dirty="0">
                <a:solidFill>
                  <a:srgbClr val="000000"/>
                </a:solidFill>
                <a:latin typeface="FrutigerLTStd-LightItalic"/>
              </a:rPr>
              <a:t>yellow</a:t>
            </a:r>
            <a:r>
              <a:rPr lang="en-US" altLang="zh-CN" dirty="0">
                <a:solidFill>
                  <a:srgbClr val="000000"/>
                </a:solidFill>
                <a:latin typeface="FrutigerLTStd-Light"/>
              </a:rPr>
              <a:t>) that generally </a:t>
            </a:r>
            <a:r>
              <a:rPr lang="en-US" altLang="zh-CN" dirty="0" smtClean="0">
                <a:solidFill>
                  <a:srgbClr val="000000"/>
                </a:solidFill>
                <a:latin typeface="FrutigerLTStd-Light"/>
              </a:rPr>
              <a:t>have low </a:t>
            </a:r>
            <a:r>
              <a:rPr lang="en-US" altLang="zh-CN" dirty="0">
                <a:solidFill>
                  <a:srgbClr val="000000"/>
                </a:solidFill>
                <a:latin typeface="FrutigerLTStd-Light"/>
              </a:rPr>
              <a:t>proportions of CSCs. </a:t>
            </a:r>
          </a:p>
        </p:txBody>
      </p:sp>
      <p:sp>
        <p:nvSpPr>
          <p:cNvPr id="4" name="Rectangle 3"/>
          <p:cNvSpPr/>
          <p:nvPr/>
        </p:nvSpPr>
        <p:spPr>
          <a:xfrm>
            <a:off x="773578" y="353760"/>
            <a:ext cx="11077046" cy="523220"/>
          </a:xfrm>
          <a:prstGeom prst="rect">
            <a:avLst/>
          </a:prstGeom>
        </p:spPr>
        <p:txBody>
          <a:bodyPr wrap="square">
            <a:spAutoFit/>
          </a:bodyPr>
          <a:lstStyle/>
          <a:p>
            <a:r>
              <a:rPr lang="en-US" altLang="zh-CN" sz="2800" b="1" dirty="0">
                <a:solidFill>
                  <a:srgbClr val="1271FF"/>
                </a:solidFill>
                <a:latin typeface="FrutigerLTStd-Bold"/>
              </a:rPr>
              <a:t>Figure 11.19 </a:t>
            </a:r>
            <a:r>
              <a:rPr lang="en-US" altLang="zh-CN" sz="2800" b="1" dirty="0">
                <a:solidFill>
                  <a:srgbClr val="000000"/>
                </a:solidFill>
                <a:latin typeface="FrutigerLTStd-Bold"/>
              </a:rPr>
              <a:t>Localization of cancer stem cells within tumors </a:t>
            </a:r>
            <a:endParaRPr lang="zh-CN" altLang="en-US" sz="2800" dirty="0"/>
          </a:p>
        </p:txBody>
      </p:sp>
      <p:sp>
        <p:nvSpPr>
          <p:cNvPr id="5" name="TextBox 4"/>
          <p:cNvSpPr txBox="1"/>
          <p:nvPr/>
        </p:nvSpPr>
        <p:spPr>
          <a:xfrm>
            <a:off x="6088209" y="4852317"/>
            <a:ext cx="4942828" cy="523220"/>
          </a:xfrm>
          <a:prstGeom prst="rect">
            <a:avLst/>
          </a:prstGeom>
          <a:noFill/>
        </p:spPr>
        <p:txBody>
          <a:bodyPr wrap="none" rtlCol="0">
            <a:spAutoFit/>
          </a:bodyPr>
          <a:lstStyle/>
          <a:p>
            <a:r>
              <a:rPr lang="en-US" altLang="zh-CN" sz="2800" b="1" dirty="0" smtClean="0">
                <a:solidFill>
                  <a:srgbClr val="0070C0"/>
                </a:solidFill>
              </a:rPr>
              <a:t>CD44</a:t>
            </a:r>
            <a:r>
              <a:rPr lang="en-US" altLang="zh-CN" sz="2400" dirty="0" smtClean="0"/>
              <a:t>: Breast cancer stem cell marker</a:t>
            </a:r>
            <a:endParaRPr lang="en-US" altLang="zh-CN" sz="2400" dirty="0"/>
          </a:p>
        </p:txBody>
      </p:sp>
    </p:spTree>
    <p:extLst>
      <p:ext uri="{BB962C8B-B14F-4D97-AF65-F5344CB8AC3E}">
        <p14:creationId xmlns:p14="http://schemas.microsoft.com/office/powerpoint/2010/main" val="6451476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figure_11_1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821" y="1526355"/>
            <a:ext cx="3473405" cy="477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32248" y="3035808"/>
            <a:ext cx="6406896" cy="1754326"/>
          </a:xfrm>
          <a:prstGeom prst="rect">
            <a:avLst/>
          </a:prstGeom>
        </p:spPr>
        <p:txBody>
          <a:bodyPr wrap="square">
            <a:spAutoFit/>
          </a:bodyPr>
          <a:lstStyle/>
          <a:p>
            <a:r>
              <a:rPr lang="en-US" altLang="zh-CN" dirty="0">
                <a:solidFill>
                  <a:srgbClr val="000000"/>
                </a:solidFill>
                <a:latin typeface="FrutigerLTStd-Light"/>
              </a:rPr>
              <a:t>(C) </a:t>
            </a:r>
            <a:r>
              <a:rPr lang="en-US" altLang="zh-CN" dirty="0">
                <a:solidFill>
                  <a:srgbClr val="FF0000"/>
                </a:solidFill>
                <a:latin typeface="FrutigerLTStd-Light"/>
              </a:rPr>
              <a:t>Aldehyde dehydrogenase isoform 1 (ALDH1) </a:t>
            </a:r>
            <a:r>
              <a:rPr lang="en-US" altLang="zh-CN" dirty="0">
                <a:solidFill>
                  <a:srgbClr val="000000"/>
                </a:solidFill>
                <a:latin typeface="FrutigerLTStd-Light"/>
              </a:rPr>
              <a:t>has been found to be a </a:t>
            </a:r>
            <a:r>
              <a:rPr lang="en-US" altLang="zh-CN" dirty="0" smtClean="0">
                <a:solidFill>
                  <a:srgbClr val="000000"/>
                </a:solidFill>
                <a:latin typeface="FrutigerLTStd-Light"/>
              </a:rPr>
              <a:t>useful marker </a:t>
            </a:r>
            <a:r>
              <a:rPr lang="en-US" altLang="zh-CN" dirty="0">
                <a:solidFill>
                  <a:srgbClr val="000000"/>
                </a:solidFill>
                <a:latin typeface="FrutigerLTStd-Light"/>
              </a:rPr>
              <a:t>for identifying a variety of normal and neoplastic stem cells. Here, an </a:t>
            </a:r>
            <a:r>
              <a:rPr lang="en-US" altLang="zh-CN" dirty="0" smtClean="0">
                <a:solidFill>
                  <a:srgbClr val="000000"/>
                </a:solidFill>
                <a:latin typeface="FrutigerLTStd-Light"/>
              </a:rPr>
              <a:t>anti- ALDH1 </a:t>
            </a:r>
            <a:r>
              <a:rPr lang="en-US" altLang="zh-CN" dirty="0">
                <a:solidFill>
                  <a:srgbClr val="000000"/>
                </a:solidFill>
                <a:latin typeface="FrutigerLTStd-Light"/>
              </a:rPr>
              <a:t>antibody has been used to localize cells in a primary colon carcinoma </a:t>
            </a:r>
            <a:r>
              <a:rPr lang="en-US" altLang="zh-CN" dirty="0" smtClean="0">
                <a:solidFill>
                  <a:srgbClr val="000000"/>
                </a:solidFill>
                <a:latin typeface="FrutigerLTStd-Light"/>
              </a:rPr>
              <a:t>that express </a:t>
            </a:r>
            <a:r>
              <a:rPr lang="en-US" altLang="zh-CN" dirty="0">
                <a:solidFill>
                  <a:srgbClr val="000000"/>
                </a:solidFill>
                <a:latin typeface="FrutigerLTStd-Light"/>
              </a:rPr>
              <a:t>high levels of this stem cell marker (</a:t>
            </a:r>
            <a:r>
              <a:rPr lang="en-US" altLang="zh-CN" i="1" dirty="0">
                <a:solidFill>
                  <a:srgbClr val="000000"/>
                </a:solidFill>
                <a:latin typeface="FrutigerLTStd-LightItalic"/>
              </a:rPr>
              <a:t>dark brown</a:t>
            </a:r>
            <a:r>
              <a:rPr lang="en-US" altLang="zh-CN" dirty="0">
                <a:solidFill>
                  <a:srgbClr val="000000"/>
                </a:solidFill>
                <a:latin typeface="FrutigerLTStd-Light"/>
              </a:rPr>
              <a:t>). </a:t>
            </a:r>
            <a:endParaRPr lang="zh-CN" altLang="en-US" dirty="0"/>
          </a:p>
        </p:txBody>
      </p:sp>
      <p:sp>
        <p:nvSpPr>
          <p:cNvPr id="4" name="Rectangle 3"/>
          <p:cNvSpPr/>
          <p:nvPr/>
        </p:nvSpPr>
        <p:spPr>
          <a:xfrm>
            <a:off x="773578" y="353760"/>
            <a:ext cx="11077046" cy="523220"/>
          </a:xfrm>
          <a:prstGeom prst="rect">
            <a:avLst/>
          </a:prstGeom>
        </p:spPr>
        <p:txBody>
          <a:bodyPr wrap="square">
            <a:spAutoFit/>
          </a:bodyPr>
          <a:lstStyle/>
          <a:p>
            <a:r>
              <a:rPr lang="en-US" altLang="zh-CN" sz="2800" b="1" dirty="0">
                <a:solidFill>
                  <a:srgbClr val="1271FF"/>
                </a:solidFill>
                <a:latin typeface="FrutigerLTStd-Bold"/>
              </a:rPr>
              <a:t>Figure 11.19 </a:t>
            </a:r>
            <a:r>
              <a:rPr lang="en-US" altLang="zh-CN" sz="2800" b="1" dirty="0">
                <a:solidFill>
                  <a:srgbClr val="000000"/>
                </a:solidFill>
                <a:latin typeface="FrutigerLTStd-Bold"/>
              </a:rPr>
              <a:t>Localization of cancer stem cells within tumors </a:t>
            </a:r>
            <a:endParaRPr lang="zh-CN" altLang="en-US" sz="2800" dirty="0"/>
          </a:p>
        </p:txBody>
      </p:sp>
    </p:spTree>
    <p:extLst>
      <p:ext uri="{BB962C8B-B14F-4D97-AF65-F5344CB8AC3E}">
        <p14:creationId xmlns:p14="http://schemas.microsoft.com/office/powerpoint/2010/main" val="2383280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11_2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36" y="1732756"/>
            <a:ext cx="5968097" cy="469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41946" y="2455132"/>
            <a:ext cx="5027549" cy="2585323"/>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As tumor progression proceeds, the genomes of </a:t>
            </a:r>
            <a:r>
              <a:rPr lang="en-US" altLang="zh-CN" dirty="0" smtClean="0">
                <a:solidFill>
                  <a:srgbClr val="000000"/>
                </a:solidFill>
                <a:latin typeface="FrutigerLTStd-Light"/>
              </a:rPr>
              <a:t>tumor cells </a:t>
            </a:r>
            <a:r>
              <a:rPr lang="en-US" altLang="zh-CN" dirty="0">
                <a:solidFill>
                  <a:srgbClr val="000000"/>
                </a:solidFill>
                <a:latin typeface="FrutigerLTStd-Light"/>
              </a:rPr>
              <a:t>often become increasingly unstable. </a:t>
            </a:r>
            <a:r>
              <a:rPr lang="en-US" altLang="zh-CN" dirty="0" smtClean="0">
                <a:solidFill>
                  <a:srgbClr val="000000"/>
                </a:solidFill>
                <a:latin typeface="FrutigerLTStd-Light"/>
              </a:rPr>
              <a:t>Consequently</a:t>
            </a:r>
            <a:r>
              <a:rPr lang="en-US" altLang="zh-CN" dirty="0">
                <a:solidFill>
                  <a:srgbClr val="000000"/>
                </a:solidFill>
                <a:latin typeface="FrutigerLTStd-Light"/>
              </a:rPr>
              <a:t>, the tumor mass develops an </a:t>
            </a:r>
            <a:r>
              <a:rPr lang="en-US" altLang="zh-CN" dirty="0" smtClean="0">
                <a:solidFill>
                  <a:srgbClr val="000000"/>
                </a:solidFill>
                <a:latin typeface="FrutigerLTStd-Light"/>
              </a:rPr>
              <a:t>increasing number </a:t>
            </a:r>
            <a:r>
              <a:rPr lang="en-US" altLang="zh-CN" dirty="0">
                <a:solidFill>
                  <a:srgbClr val="000000"/>
                </a:solidFill>
                <a:latin typeface="FrutigerLTStd-Light"/>
              </a:rPr>
              <a:t>of distinct sectors, each dominated by a genetically </a:t>
            </a:r>
            <a:r>
              <a:rPr lang="en-US" altLang="zh-CN" dirty="0" smtClean="0">
                <a:solidFill>
                  <a:srgbClr val="000000"/>
                </a:solidFill>
                <a:latin typeface="FrutigerLTStd-Light"/>
              </a:rPr>
              <a:t>distinct </a:t>
            </a:r>
            <a:r>
              <a:rPr lang="en-US" altLang="zh-CN" dirty="0" err="1" smtClean="0">
                <a:solidFill>
                  <a:srgbClr val="000000"/>
                </a:solidFill>
                <a:latin typeface="FrutigerLTStd-Light"/>
              </a:rPr>
              <a:t>subclone</a:t>
            </a:r>
            <a:r>
              <a:rPr lang="en-US" altLang="zh-CN" dirty="0">
                <a:solidFill>
                  <a:srgbClr val="000000"/>
                </a:solidFill>
                <a:latin typeface="FrutigerLTStd-Light"/>
              </a:rPr>
              <a:t>. In this diagram, the involvement of </a:t>
            </a:r>
            <a:r>
              <a:rPr lang="en-US" altLang="zh-CN" dirty="0" smtClean="0">
                <a:solidFill>
                  <a:srgbClr val="000000"/>
                </a:solidFill>
                <a:latin typeface="FrutigerLTStd-Light"/>
              </a:rPr>
              <a:t>transit-amplifying and </a:t>
            </a:r>
            <a:r>
              <a:rPr lang="en-US" altLang="zh-CN" dirty="0">
                <a:solidFill>
                  <a:srgbClr val="000000"/>
                </a:solidFill>
                <a:latin typeface="FrutigerLTStd-Light"/>
              </a:rPr>
              <a:t>cancer stem cells in these processes is not indicated.</a:t>
            </a:r>
            <a:endParaRPr lang="zh-CN" altLang="en-US" dirty="0"/>
          </a:p>
        </p:txBody>
      </p:sp>
      <p:sp>
        <p:nvSpPr>
          <p:cNvPr id="3" name="Rectangle 2"/>
          <p:cNvSpPr/>
          <p:nvPr/>
        </p:nvSpPr>
        <p:spPr>
          <a:xfrm>
            <a:off x="1938528" y="307390"/>
            <a:ext cx="8496427" cy="954107"/>
          </a:xfrm>
          <a:prstGeom prst="rect">
            <a:avLst/>
          </a:prstGeom>
        </p:spPr>
        <p:txBody>
          <a:bodyPr wrap="square">
            <a:spAutoFit/>
          </a:bodyPr>
          <a:lstStyle/>
          <a:p>
            <a:pPr algn="ctr"/>
            <a:r>
              <a:rPr lang="en-US" altLang="zh-CN" sz="2800" b="1" dirty="0">
                <a:solidFill>
                  <a:srgbClr val="1271FF"/>
                </a:solidFill>
                <a:latin typeface="FrutigerLTStd-Bold"/>
              </a:rPr>
              <a:t>Figure 11.20 </a:t>
            </a:r>
            <a:r>
              <a:rPr lang="en-US" altLang="zh-CN" sz="2800" b="1" dirty="0">
                <a:solidFill>
                  <a:srgbClr val="000000"/>
                </a:solidFill>
                <a:latin typeface="FrutigerLTStd-Bold"/>
              </a:rPr>
              <a:t>Clonal diversification due to high mutation rates </a:t>
            </a:r>
            <a:endParaRPr lang="zh-CN" altLang="en-US" sz="2800" dirty="0"/>
          </a:p>
        </p:txBody>
      </p:sp>
    </p:spTree>
    <p:extLst>
      <p:ext uri="{BB962C8B-B14F-4D97-AF65-F5344CB8AC3E}">
        <p14:creationId xmlns:p14="http://schemas.microsoft.com/office/powerpoint/2010/main" val="25534363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11_2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4" y="1545336"/>
            <a:ext cx="4337015" cy="508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05561" y="2920044"/>
            <a:ext cx="6519672" cy="2031325"/>
          </a:xfrm>
          <a:prstGeom prst="rect">
            <a:avLst/>
          </a:prstGeom>
        </p:spPr>
        <p:txBody>
          <a:bodyPr wrap="square">
            <a:spAutoFit/>
          </a:bodyPr>
          <a:lstStyle/>
          <a:p>
            <a:r>
              <a:rPr lang="en-US" altLang="zh-CN" dirty="0">
                <a:latin typeface="FrutigerLTStd-Light"/>
              </a:rPr>
              <a:t>(B) Recent surveys of both genetic and epigenetic (</a:t>
            </a:r>
            <a:r>
              <a:rPr lang="en-US" altLang="zh-CN" dirty="0" err="1" smtClean="0">
                <a:latin typeface="FrutigerLTStd-Light"/>
              </a:rPr>
              <a:t>CpG</a:t>
            </a:r>
            <a:r>
              <a:rPr lang="en-US" altLang="zh-CN" dirty="0" smtClean="0">
                <a:latin typeface="FrutigerLTStd-Light"/>
              </a:rPr>
              <a:t> methylation</a:t>
            </a:r>
            <a:r>
              <a:rPr lang="en-US" altLang="zh-CN" dirty="0">
                <a:latin typeface="FrutigerLTStd-Light"/>
              </a:rPr>
              <a:t>) heterogeneity within individual tumors have </a:t>
            </a:r>
            <a:r>
              <a:rPr lang="en-US" altLang="zh-CN" dirty="0" smtClean="0">
                <a:latin typeface="FrutigerLTStd-Light"/>
              </a:rPr>
              <a:t>provided experimental </a:t>
            </a:r>
            <a:r>
              <a:rPr lang="en-US" altLang="zh-CN" dirty="0">
                <a:latin typeface="FrutigerLTStd-Light"/>
              </a:rPr>
              <a:t>support for the extensive diversification of </a:t>
            </a:r>
            <a:r>
              <a:rPr lang="en-US" altLang="zh-CN" dirty="0" smtClean="0">
                <a:latin typeface="FrutigerLTStd-Light"/>
              </a:rPr>
              <a:t>distinct clonal </a:t>
            </a:r>
            <a:r>
              <a:rPr lang="en-US" altLang="zh-CN" dirty="0">
                <a:latin typeface="FrutigerLTStd-Light"/>
              </a:rPr>
              <a:t>populations within a tumor. Thus, the simple linear </a:t>
            </a:r>
            <a:r>
              <a:rPr lang="en-US" altLang="zh-CN" dirty="0" smtClean="0">
                <a:latin typeface="FrutigerLTStd-Light"/>
              </a:rPr>
              <a:t>model of </a:t>
            </a:r>
            <a:r>
              <a:rPr lang="en-US" altLang="zh-CN" dirty="0">
                <a:latin typeface="FrutigerLTStd-Light"/>
              </a:rPr>
              <a:t>clonal succession (</a:t>
            </a:r>
            <a:r>
              <a:rPr lang="en-US" altLang="zh-CN" i="1" dirty="0">
                <a:latin typeface="FrutigerLTStd-LightItalic"/>
              </a:rPr>
              <a:t>above</a:t>
            </a:r>
            <a:r>
              <a:rPr lang="en-US" altLang="zh-CN" dirty="0">
                <a:latin typeface="FrutigerLTStd-Light"/>
              </a:rPr>
              <a:t>) should be replaced, at least in </a:t>
            </a:r>
            <a:r>
              <a:rPr lang="en-US" altLang="zh-CN" dirty="0" smtClean="0">
                <a:latin typeface="FrutigerLTStd-Light"/>
              </a:rPr>
              <a:t>late stage tumors</a:t>
            </a:r>
            <a:r>
              <a:rPr lang="en-US" altLang="zh-CN" dirty="0">
                <a:latin typeface="FrutigerLTStd-Light"/>
              </a:rPr>
              <a:t>, by the dynamic changes depicted </a:t>
            </a:r>
            <a:r>
              <a:rPr lang="en-US" altLang="zh-CN" i="1" dirty="0">
                <a:latin typeface="FrutigerLTStd-LightItalic"/>
              </a:rPr>
              <a:t>below</a:t>
            </a:r>
            <a:r>
              <a:rPr lang="en-US" altLang="zh-CN" dirty="0">
                <a:latin typeface="FrutigerLTStd-Light"/>
              </a:rPr>
              <a:t>.</a:t>
            </a:r>
            <a:endParaRPr lang="zh-CN" altLang="en-US" dirty="0"/>
          </a:p>
        </p:txBody>
      </p:sp>
      <p:sp>
        <p:nvSpPr>
          <p:cNvPr id="4" name="Rectangle 3"/>
          <p:cNvSpPr/>
          <p:nvPr/>
        </p:nvSpPr>
        <p:spPr>
          <a:xfrm>
            <a:off x="1938528" y="325678"/>
            <a:ext cx="8496427" cy="954107"/>
          </a:xfrm>
          <a:prstGeom prst="rect">
            <a:avLst/>
          </a:prstGeom>
        </p:spPr>
        <p:txBody>
          <a:bodyPr wrap="square">
            <a:spAutoFit/>
          </a:bodyPr>
          <a:lstStyle/>
          <a:p>
            <a:pPr algn="ctr"/>
            <a:r>
              <a:rPr lang="en-US" altLang="zh-CN" sz="2800" b="1" dirty="0">
                <a:solidFill>
                  <a:srgbClr val="1271FF"/>
                </a:solidFill>
                <a:latin typeface="FrutigerLTStd-Bold"/>
              </a:rPr>
              <a:t>Figure 11.20 </a:t>
            </a:r>
            <a:r>
              <a:rPr lang="en-US" altLang="zh-CN" sz="2800" b="1" dirty="0">
                <a:solidFill>
                  <a:srgbClr val="000000"/>
                </a:solidFill>
                <a:latin typeface="FrutigerLTStd-Bold"/>
              </a:rPr>
              <a:t>Clonal diversification due to high mutation rates </a:t>
            </a:r>
            <a:endParaRPr lang="zh-CN" altLang="en-US" sz="2800" dirty="0"/>
          </a:p>
        </p:txBody>
      </p:sp>
    </p:spTree>
    <p:extLst>
      <p:ext uri="{BB962C8B-B14F-4D97-AF65-F5344CB8AC3E}">
        <p14:creationId xmlns:p14="http://schemas.microsoft.com/office/powerpoint/2010/main" val="26262444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1_20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66" y="1170431"/>
            <a:ext cx="5030139" cy="5346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92565" y="1408175"/>
            <a:ext cx="6094635" cy="4524315"/>
          </a:xfrm>
          <a:prstGeom prst="rect">
            <a:avLst/>
          </a:prstGeom>
        </p:spPr>
        <p:txBody>
          <a:bodyPr wrap="square">
            <a:spAutoFit/>
          </a:bodyPr>
          <a:lstStyle/>
          <a:p>
            <a:r>
              <a:rPr lang="en-US" altLang="zh-CN" dirty="0" smtClean="0">
                <a:latin typeface="FrutigerLTStd-Light"/>
              </a:rPr>
              <a:t>A computationally based </a:t>
            </a:r>
            <a:r>
              <a:rPr lang="en-US" altLang="zh-CN" dirty="0">
                <a:latin typeface="FrutigerLTStd-Light"/>
              </a:rPr>
              <a:t>model of how a tumor should develop, which assumes </a:t>
            </a:r>
            <a:r>
              <a:rPr lang="en-US" altLang="zh-CN" dirty="0" smtClean="0">
                <a:latin typeface="FrutigerLTStd-Light"/>
              </a:rPr>
              <a:t>the involvement </a:t>
            </a:r>
            <a:r>
              <a:rPr lang="en-US" altLang="zh-CN" dirty="0">
                <a:latin typeface="FrutigerLTStd-Light"/>
              </a:rPr>
              <a:t>of cancer stem cells (</a:t>
            </a:r>
            <a:r>
              <a:rPr lang="en-US" altLang="zh-CN" i="1" dirty="0">
                <a:latin typeface="FrutigerLTStd-LightItalic"/>
              </a:rPr>
              <a:t>above</a:t>
            </a:r>
            <a:r>
              <a:rPr lang="en-US" altLang="zh-CN" dirty="0">
                <a:latin typeface="FrutigerLTStd-Light"/>
              </a:rPr>
              <a:t>), predicts discrete sectors </a:t>
            </a:r>
            <a:r>
              <a:rPr lang="en-US" altLang="zh-CN" dirty="0" smtClean="0">
                <a:latin typeface="FrutigerLTStd-Light"/>
              </a:rPr>
              <a:t>in which </a:t>
            </a:r>
            <a:r>
              <a:rPr lang="en-US" altLang="zh-CN" dirty="0">
                <a:latin typeface="FrutigerLTStd-Light"/>
              </a:rPr>
              <a:t>genetically (and epigenetically) distinct, individual </a:t>
            </a:r>
            <a:r>
              <a:rPr lang="en-US" altLang="zh-CN" dirty="0" err="1" smtClean="0">
                <a:latin typeface="FrutigerLTStd-Light"/>
              </a:rPr>
              <a:t>subclones</a:t>
            </a:r>
            <a:r>
              <a:rPr lang="en-US" altLang="zh-CN" dirty="0" smtClean="0">
                <a:latin typeface="FrutigerLTStd-Light"/>
              </a:rPr>
              <a:t> are </a:t>
            </a:r>
            <a:r>
              <a:rPr lang="en-US" altLang="zh-CN" dirty="0">
                <a:latin typeface="FrutigerLTStd-Light"/>
              </a:rPr>
              <a:t>localized in a tumor composed of 2 million cells. In </a:t>
            </a:r>
            <a:r>
              <a:rPr lang="en-US" altLang="zh-CN" dirty="0" smtClean="0">
                <a:latin typeface="FrutigerLTStd-Light"/>
              </a:rPr>
              <a:t>contrast, use </a:t>
            </a:r>
            <a:r>
              <a:rPr lang="en-US" altLang="zh-CN" dirty="0">
                <a:latin typeface="FrutigerLTStd-Light"/>
              </a:rPr>
              <a:t>of fluorescence </a:t>
            </a:r>
            <a:r>
              <a:rPr lang="en-US" altLang="zh-CN" i="1" dirty="0">
                <a:latin typeface="FrutigerLTStd-LightItalic"/>
              </a:rPr>
              <a:t>in situ </a:t>
            </a:r>
            <a:r>
              <a:rPr lang="en-US" altLang="zh-CN" dirty="0">
                <a:latin typeface="FrutigerLTStd-Light"/>
              </a:rPr>
              <a:t>hybridization (FISH) in a section of </a:t>
            </a:r>
            <a:r>
              <a:rPr lang="en-US" altLang="zh-CN" dirty="0" smtClean="0">
                <a:latin typeface="FrutigerLTStd-Light"/>
              </a:rPr>
              <a:t>an actual </a:t>
            </a:r>
            <a:r>
              <a:rPr lang="en-US" altLang="zh-CN" dirty="0">
                <a:latin typeface="FrutigerLTStd-Light"/>
              </a:rPr>
              <a:t>tumor (</a:t>
            </a:r>
            <a:r>
              <a:rPr lang="en-US" altLang="zh-CN" i="1" dirty="0">
                <a:latin typeface="FrutigerLTStd-LightItalic"/>
              </a:rPr>
              <a:t>below</a:t>
            </a:r>
            <a:r>
              <a:rPr lang="en-US" altLang="zh-CN" dirty="0">
                <a:latin typeface="FrutigerLTStd-Light"/>
              </a:rPr>
              <a:t>), such as the human breast cancer </a:t>
            </a:r>
            <a:r>
              <a:rPr lang="en-US" altLang="zh-CN" dirty="0" smtClean="0">
                <a:latin typeface="FrutigerLTStd-Light"/>
              </a:rPr>
              <a:t>analyzed here</a:t>
            </a:r>
            <a:r>
              <a:rPr lang="en-US" altLang="zh-CN" dirty="0">
                <a:latin typeface="FrutigerLTStd-Light"/>
              </a:rPr>
              <a:t>, reveals the extensive physical intermingling of the </a:t>
            </a:r>
            <a:r>
              <a:rPr lang="en-US" altLang="zh-CN" dirty="0" smtClean="0">
                <a:latin typeface="FrutigerLTStd-Light"/>
              </a:rPr>
              <a:t>individual cells </a:t>
            </a:r>
            <a:r>
              <a:rPr lang="en-US" altLang="zh-CN" dirty="0">
                <a:latin typeface="FrutigerLTStd-Light"/>
              </a:rPr>
              <a:t>deriving, in this case, from three major, genetically </a:t>
            </a:r>
            <a:r>
              <a:rPr lang="en-US" altLang="zh-CN" dirty="0" smtClean="0">
                <a:latin typeface="FrutigerLTStd-Light"/>
              </a:rPr>
              <a:t>distinct </a:t>
            </a:r>
            <a:r>
              <a:rPr lang="en-US" altLang="zh-CN" dirty="0" err="1" smtClean="0">
                <a:latin typeface="FrutigerLTStd-Light"/>
              </a:rPr>
              <a:t>subclones</a:t>
            </a:r>
            <a:r>
              <a:rPr lang="en-US" altLang="zh-CN" dirty="0" smtClean="0">
                <a:latin typeface="FrutigerLTStd-Light"/>
              </a:rPr>
              <a:t> </a:t>
            </a:r>
            <a:r>
              <a:rPr lang="en-US" altLang="zh-CN" dirty="0">
                <a:latin typeface="FrutigerLTStd-Light"/>
              </a:rPr>
              <a:t>coexisting within this tumor. The three clones </a:t>
            </a:r>
            <a:r>
              <a:rPr lang="en-US" altLang="zh-CN" dirty="0" smtClean="0">
                <a:latin typeface="FrutigerLTStd-Light"/>
              </a:rPr>
              <a:t>involve those </a:t>
            </a:r>
            <a:r>
              <a:rPr lang="en-US" altLang="zh-CN" dirty="0">
                <a:latin typeface="FrutigerLTStd-Light"/>
              </a:rPr>
              <a:t>with apparent diploid genomes, those with 3 copies of </a:t>
            </a:r>
            <a:r>
              <a:rPr lang="en-US" altLang="zh-CN" dirty="0" smtClean="0">
                <a:latin typeface="FrutigerLTStd-Light"/>
              </a:rPr>
              <a:t>c-</a:t>
            </a:r>
            <a:r>
              <a:rPr lang="en-US" altLang="zh-CN" i="1" dirty="0" err="1" smtClean="0">
                <a:latin typeface="FrutigerLTStd-LightItalic"/>
              </a:rPr>
              <a:t>myc</a:t>
            </a:r>
            <a:r>
              <a:rPr lang="en-US" altLang="zh-CN" dirty="0" smtClean="0">
                <a:latin typeface="FrutigerLTStd-Light"/>
              </a:rPr>
              <a:t>, and </a:t>
            </a:r>
            <a:r>
              <a:rPr lang="en-US" altLang="zh-CN" dirty="0">
                <a:latin typeface="FrutigerLTStd-Light"/>
              </a:rPr>
              <a:t>those with 6–10 copies of K-</a:t>
            </a:r>
            <a:r>
              <a:rPr lang="en-US" altLang="zh-CN" i="1" dirty="0" err="1">
                <a:latin typeface="FrutigerLTStd-LightItalic"/>
              </a:rPr>
              <a:t>ras</a:t>
            </a:r>
            <a:r>
              <a:rPr lang="en-US" altLang="zh-CN" i="1" dirty="0">
                <a:latin typeface="FrutigerLTStd-LightItalic"/>
              </a:rPr>
              <a:t> </a:t>
            </a:r>
            <a:r>
              <a:rPr lang="en-US" altLang="zh-CN" dirty="0">
                <a:latin typeface="FrutigerLTStd-Light"/>
              </a:rPr>
              <a:t>and a closely linked gene.</a:t>
            </a:r>
            <a:endParaRPr lang="zh-CN" altLang="en-US" dirty="0"/>
          </a:p>
        </p:txBody>
      </p:sp>
      <p:sp>
        <p:nvSpPr>
          <p:cNvPr id="4" name="Rectangle 3"/>
          <p:cNvSpPr/>
          <p:nvPr/>
        </p:nvSpPr>
        <p:spPr>
          <a:xfrm>
            <a:off x="1938528" y="325678"/>
            <a:ext cx="8496427" cy="954107"/>
          </a:xfrm>
          <a:prstGeom prst="rect">
            <a:avLst/>
          </a:prstGeom>
        </p:spPr>
        <p:txBody>
          <a:bodyPr wrap="square">
            <a:spAutoFit/>
          </a:bodyPr>
          <a:lstStyle/>
          <a:p>
            <a:pPr algn="ctr"/>
            <a:r>
              <a:rPr lang="en-US" altLang="zh-CN" sz="2800" b="1" dirty="0">
                <a:solidFill>
                  <a:srgbClr val="1271FF"/>
                </a:solidFill>
                <a:latin typeface="FrutigerLTStd-Bold"/>
              </a:rPr>
              <a:t>Figure 11.20 </a:t>
            </a:r>
            <a:r>
              <a:rPr lang="en-US" altLang="zh-CN" sz="2800" b="1" dirty="0">
                <a:solidFill>
                  <a:srgbClr val="000000"/>
                </a:solidFill>
                <a:latin typeface="FrutigerLTStd-Bold"/>
              </a:rPr>
              <a:t>Clonal diversification due to high mutation rates </a:t>
            </a:r>
            <a:endParaRPr lang="zh-CN" altLang="en-US" sz="2800" dirty="0"/>
          </a:p>
        </p:txBody>
      </p:sp>
    </p:spTree>
    <p:extLst>
      <p:ext uri="{BB962C8B-B14F-4D97-AF65-F5344CB8AC3E}">
        <p14:creationId xmlns:p14="http://schemas.microsoft.com/office/powerpoint/2010/main" val="929070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figure_11_20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974" y="1999018"/>
            <a:ext cx="4629402" cy="369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15000" y="2416735"/>
            <a:ext cx="5431536" cy="2862322"/>
          </a:xfrm>
          <a:prstGeom prst="rect">
            <a:avLst/>
          </a:prstGeom>
        </p:spPr>
        <p:txBody>
          <a:bodyPr wrap="square">
            <a:spAutoFit/>
          </a:bodyPr>
          <a:lstStyle/>
          <a:p>
            <a:r>
              <a:rPr lang="en-US" altLang="zh-CN" dirty="0">
                <a:latin typeface="FrutigerLTStd-Light"/>
              </a:rPr>
              <a:t>(D) In high-grade tumors, the numbers of chromosomes </a:t>
            </a:r>
            <a:r>
              <a:rPr lang="en-US" altLang="zh-CN" dirty="0" smtClean="0">
                <a:latin typeface="FrutigerLTStd-Light"/>
              </a:rPr>
              <a:t>often fluctuate </a:t>
            </a:r>
            <a:r>
              <a:rPr lang="en-US" altLang="zh-CN" dirty="0">
                <a:latin typeface="FrutigerLTStd-Light"/>
              </a:rPr>
              <a:t>wildly from one cell to another, </a:t>
            </a:r>
            <a:r>
              <a:rPr lang="en-US" altLang="zh-CN" u="sng" dirty="0">
                <a:solidFill>
                  <a:srgbClr val="FF0000"/>
                </a:solidFill>
                <a:latin typeface="FrutigerLTStd-Light"/>
              </a:rPr>
              <a:t>indicative of great </a:t>
            </a:r>
            <a:r>
              <a:rPr lang="en-US" altLang="zh-CN" u="sng" dirty="0" smtClean="0">
                <a:solidFill>
                  <a:srgbClr val="FF0000"/>
                </a:solidFill>
                <a:latin typeface="FrutigerLTStd-Light"/>
              </a:rPr>
              <a:t>cell-to cell genetic </a:t>
            </a:r>
            <a:r>
              <a:rPr lang="en-US" altLang="zh-CN" u="sng" dirty="0">
                <a:solidFill>
                  <a:srgbClr val="FF0000"/>
                </a:solidFill>
                <a:latin typeface="FrutigerLTStd-Light"/>
              </a:rPr>
              <a:t>heterogeneity. </a:t>
            </a:r>
            <a:r>
              <a:rPr lang="en-US" altLang="zh-CN" dirty="0">
                <a:latin typeface="FrutigerLTStd-Light"/>
              </a:rPr>
              <a:t>In this image, the use of FISH </a:t>
            </a:r>
            <a:r>
              <a:rPr lang="en-US" altLang="zh-CN" dirty="0" smtClean="0">
                <a:latin typeface="FrutigerLTStd-Light"/>
              </a:rPr>
              <a:t>revealed the </a:t>
            </a:r>
            <a:r>
              <a:rPr lang="en-US" altLang="zh-CN" dirty="0">
                <a:latin typeface="FrutigerLTStd-Light"/>
              </a:rPr>
              <a:t>copy numbers of Chromosomes 11 (</a:t>
            </a:r>
            <a:r>
              <a:rPr lang="en-US" altLang="zh-CN" i="1" dirty="0">
                <a:latin typeface="FrutigerLTStd-LightItalic"/>
              </a:rPr>
              <a:t>green</a:t>
            </a:r>
            <a:r>
              <a:rPr lang="en-US" altLang="zh-CN" dirty="0">
                <a:latin typeface="FrutigerLTStd-Light"/>
              </a:rPr>
              <a:t>) and 17 (</a:t>
            </a:r>
            <a:r>
              <a:rPr lang="en-US" altLang="zh-CN" i="1" dirty="0">
                <a:latin typeface="FrutigerLTStd-LightItalic"/>
              </a:rPr>
              <a:t>pink</a:t>
            </a:r>
            <a:r>
              <a:rPr lang="en-US" altLang="zh-CN" dirty="0">
                <a:latin typeface="FrutigerLTStd-Light"/>
              </a:rPr>
              <a:t>) in </a:t>
            </a:r>
            <a:r>
              <a:rPr lang="en-US" altLang="zh-CN" dirty="0" smtClean="0">
                <a:latin typeface="FrutigerLTStd-Light"/>
              </a:rPr>
              <a:t>cells from </a:t>
            </a:r>
            <a:r>
              <a:rPr lang="en-US" altLang="zh-CN" dirty="0">
                <a:latin typeface="FrutigerLTStd-Light"/>
              </a:rPr>
              <a:t>a </a:t>
            </a:r>
            <a:r>
              <a:rPr lang="en-US" altLang="zh-CN" i="1" dirty="0">
                <a:latin typeface="FrutigerLTStd-LightItalic"/>
              </a:rPr>
              <a:t>pleural effusion </a:t>
            </a:r>
            <a:r>
              <a:rPr lang="en-US" altLang="zh-CN" dirty="0">
                <a:latin typeface="FrutigerLTStd-Light"/>
              </a:rPr>
              <a:t>in a non-small-cell lung carcinoma </a:t>
            </a:r>
            <a:r>
              <a:rPr lang="en-US" altLang="zh-CN" dirty="0" smtClean="0">
                <a:latin typeface="FrutigerLTStd-Light"/>
              </a:rPr>
              <a:t>patient. In </a:t>
            </a:r>
            <a:r>
              <a:rPr lang="en-US" altLang="zh-CN" dirty="0">
                <a:latin typeface="FrutigerLTStd-Light"/>
              </a:rPr>
              <a:t>addition to fluctuations in chromosome number, highly </a:t>
            </a:r>
            <a:r>
              <a:rPr lang="en-US" altLang="zh-CN" dirty="0" smtClean="0">
                <a:latin typeface="FrutigerLTStd-Light"/>
              </a:rPr>
              <a:t>polyploidy giant </a:t>
            </a:r>
            <a:r>
              <a:rPr lang="en-US" altLang="zh-CN" dirty="0">
                <a:latin typeface="FrutigerLTStd-Light"/>
              </a:rPr>
              <a:t>nuclei are apparent.</a:t>
            </a:r>
            <a:endParaRPr lang="zh-CN" altLang="en-US" dirty="0"/>
          </a:p>
        </p:txBody>
      </p:sp>
      <p:sp>
        <p:nvSpPr>
          <p:cNvPr id="4" name="Rectangle 3"/>
          <p:cNvSpPr/>
          <p:nvPr/>
        </p:nvSpPr>
        <p:spPr>
          <a:xfrm>
            <a:off x="1938528" y="307390"/>
            <a:ext cx="8496427" cy="954107"/>
          </a:xfrm>
          <a:prstGeom prst="rect">
            <a:avLst/>
          </a:prstGeom>
        </p:spPr>
        <p:txBody>
          <a:bodyPr wrap="square">
            <a:spAutoFit/>
          </a:bodyPr>
          <a:lstStyle/>
          <a:p>
            <a:pPr algn="ctr"/>
            <a:r>
              <a:rPr lang="en-US" altLang="zh-CN" sz="2800" b="1" dirty="0">
                <a:solidFill>
                  <a:srgbClr val="1271FF"/>
                </a:solidFill>
                <a:latin typeface="FrutigerLTStd-Bold"/>
              </a:rPr>
              <a:t>Figure 11.20 </a:t>
            </a:r>
            <a:r>
              <a:rPr lang="en-US" altLang="zh-CN" sz="2800" b="1" dirty="0">
                <a:solidFill>
                  <a:srgbClr val="000000"/>
                </a:solidFill>
                <a:latin typeface="FrutigerLTStd-Bold"/>
              </a:rPr>
              <a:t>Clonal diversification due to high mutation rates </a:t>
            </a:r>
            <a:endParaRPr lang="zh-CN" altLang="en-US" sz="2800" dirty="0"/>
          </a:p>
        </p:txBody>
      </p:sp>
    </p:spTree>
    <p:extLst>
      <p:ext uri="{BB962C8B-B14F-4D97-AF65-F5344CB8AC3E}">
        <p14:creationId xmlns:p14="http://schemas.microsoft.com/office/powerpoint/2010/main" val="37801140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11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1" y="233680"/>
            <a:ext cx="5819775"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00534" y="863730"/>
            <a:ext cx="5641848" cy="1384995"/>
          </a:xfrm>
          <a:prstGeom prst="rect">
            <a:avLst/>
          </a:prstGeom>
        </p:spPr>
        <p:txBody>
          <a:bodyPr wrap="square">
            <a:spAutoFit/>
          </a:bodyPr>
          <a:lstStyle/>
          <a:p>
            <a:pPr algn="ctr"/>
            <a:r>
              <a:rPr lang="en-US" altLang="zh-CN" sz="2800" b="1" dirty="0">
                <a:solidFill>
                  <a:srgbClr val="1271FF"/>
                </a:solidFill>
                <a:latin typeface="FrutigerLTStd-Bold"/>
              </a:rPr>
              <a:t>Figure 11.21 </a:t>
            </a:r>
            <a:r>
              <a:rPr lang="en-US" altLang="zh-CN" sz="2800" b="1" dirty="0">
                <a:solidFill>
                  <a:srgbClr val="000000"/>
                </a:solidFill>
                <a:latin typeface="FrutigerLTStd-Bold"/>
              </a:rPr>
              <a:t>Phenotypic diversification within a tumor cell population </a:t>
            </a:r>
            <a:endParaRPr lang="zh-CN" altLang="en-US" sz="2800" dirty="0"/>
          </a:p>
        </p:txBody>
      </p:sp>
      <p:sp>
        <p:nvSpPr>
          <p:cNvPr id="5" name="Rectangle 4"/>
          <p:cNvSpPr/>
          <p:nvPr/>
        </p:nvSpPr>
        <p:spPr>
          <a:xfrm>
            <a:off x="6300534" y="3022825"/>
            <a:ext cx="5294376" cy="1886286"/>
          </a:xfrm>
          <a:prstGeom prst="rect">
            <a:avLst/>
          </a:prstGeom>
        </p:spPr>
        <p:txBody>
          <a:bodyPr wrap="square">
            <a:spAutoFit/>
          </a:bodyPr>
          <a:lstStyle/>
          <a:p>
            <a:pPr>
              <a:lnSpc>
                <a:spcPct val="150000"/>
              </a:lnSpc>
            </a:pPr>
            <a:r>
              <a:rPr lang="en-US" altLang="zh-CN" sz="2000" dirty="0">
                <a:solidFill>
                  <a:srgbClr val="000000"/>
                </a:solidFill>
                <a:latin typeface="UtopiaStd-Regular"/>
              </a:rPr>
              <a:t>Commonly performed surveys of human tumors (</a:t>
            </a:r>
            <a:r>
              <a:rPr lang="en-US" altLang="zh-CN" sz="2000" dirty="0">
                <a:solidFill>
                  <a:srgbClr val="1271FF"/>
                </a:solidFill>
                <a:latin typeface="UtopiaStd-Semibold"/>
              </a:rPr>
              <a:t>Figure 11.21A</a:t>
            </a:r>
            <a:r>
              <a:rPr lang="en-US" altLang="zh-CN" sz="2000" dirty="0">
                <a:solidFill>
                  <a:srgbClr val="000000"/>
                </a:solidFill>
                <a:latin typeface="UtopiaStd-Regular"/>
              </a:rPr>
              <a:t>) suggest a </a:t>
            </a:r>
            <a:r>
              <a:rPr lang="en-US" altLang="zh-CN" sz="2000" dirty="0" smtClean="0">
                <a:solidFill>
                  <a:srgbClr val="000000"/>
                </a:solidFill>
                <a:latin typeface="UtopiaStd-Regular"/>
              </a:rPr>
              <a:t>second</a:t>
            </a:r>
            <a:r>
              <a:rPr lang="zh-CN" altLang="en-US" sz="2000" dirty="0" smtClean="0">
                <a:solidFill>
                  <a:srgbClr val="000000"/>
                </a:solidFill>
                <a:latin typeface="UtopiaStd-Regular"/>
              </a:rPr>
              <a:t> </a:t>
            </a:r>
            <a:r>
              <a:rPr lang="en-US" altLang="zh-CN" sz="2000" dirty="0" smtClean="0">
                <a:solidFill>
                  <a:srgbClr val="000000"/>
                </a:solidFill>
                <a:latin typeface="UtopiaStd-Regular"/>
              </a:rPr>
              <a:t>source </a:t>
            </a:r>
            <a:r>
              <a:rPr lang="en-US" altLang="zh-CN" sz="2000" dirty="0">
                <a:solidFill>
                  <a:srgbClr val="000000"/>
                </a:solidFill>
                <a:latin typeface="UtopiaStd-Regular"/>
              </a:rPr>
              <a:t>of the heterogeneity within tumors, namely, </a:t>
            </a:r>
            <a:r>
              <a:rPr lang="en-US" altLang="zh-CN" sz="2000" b="1" dirty="0">
                <a:solidFill>
                  <a:srgbClr val="FF0000"/>
                </a:solidFill>
                <a:latin typeface="UtopiaStd-Regular"/>
              </a:rPr>
              <a:t>epigenetic plasticity</a:t>
            </a:r>
            <a:r>
              <a:rPr lang="en-US" altLang="zh-CN" sz="2000" dirty="0">
                <a:solidFill>
                  <a:srgbClr val="000000"/>
                </a:solidFill>
                <a:latin typeface="UtopiaStd-Regular"/>
              </a:rPr>
              <a:t>.</a:t>
            </a:r>
            <a:endParaRPr lang="zh-CN" altLang="en-US" sz="2000" dirty="0"/>
          </a:p>
        </p:txBody>
      </p:sp>
    </p:spTree>
    <p:extLst>
      <p:ext uri="{BB962C8B-B14F-4D97-AF65-F5344CB8AC3E}">
        <p14:creationId xmlns:p14="http://schemas.microsoft.com/office/powerpoint/2010/main" val="42936956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11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856" y="1060521"/>
            <a:ext cx="8440738"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9139" y="4780279"/>
            <a:ext cx="10588752" cy="1754326"/>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genomic DNA </a:t>
            </a:r>
            <a:r>
              <a:rPr lang="en-US" altLang="zh-CN" dirty="0" smtClean="0">
                <a:solidFill>
                  <a:srgbClr val="000000"/>
                </a:solidFill>
                <a:latin typeface="FrutigerLTStd-Light"/>
              </a:rPr>
              <a:t>was analyzed </a:t>
            </a:r>
            <a:r>
              <a:rPr lang="en-US" altLang="zh-CN" dirty="0">
                <a:solidFill>
                  <a:srgbClr val="000000"/>
                </a:solidFill>
                <a:latin typeface="FrutigerLTStd-Light"/>
              </a:rPr>
              <a:t>here using </a:t>
            </a:r>
            <a:r>
              <a:rPr lang="en-US" altLang="zh-CN" u="sng" dirty="0">
                <a:solidFill>
                  <a:srgbClr val="FF0000"/>
                </a:solidFill>
                <a:latin typeface="FrutigerLTStd-Light"/>
              </a:rPr>
              <a:t>comparative genomic </a:t>
            </a:r>
            <a:r>
              <a:rPr lang="en-US" altLang="zh-CN" u="sng" dirty="0" smtClean="0">
                <a:solidFill>
                  <a:srgbClr val="FF0000"/>
                </a:solidFill>
                <a:latin typeface="FrutigerLTStd-Light"/>
              </a:rPr>
              <a:t>hybridization</a:t>
            </a:r>
            <a:r>
              <a:rPr lang="en-US" altLang="zh-CN" dirty="0" smtClean="0">
                <a:solidFill>
                  <a:srgbClr val="000000"/>
                </a:solidFill>
                <a:latin typeface="FrutigerLTStd-Light"/>
              </a:rPr>
              <a:t>. The </a:t>
            </a:r>
            <a:r>
              <a:rPr lang="en-US" altLang="zh-CN" dirty="0">
                <a:solidFill>
                  <a:srgbClr val="000000"/>
                </a:solidFill>
                <a:latin typeface="FrutigerLTStd-Light"/>
              </a:rPr>
              <a:t>degree of amplification or deletion is indicated </a:t>
            </a:r>
            <a:r>
              <a:rPr lang="en-US" altLang="zh-CN" dirty="0" smtClean="0">
                <a:solidFill>
                  <a:srgbClr val="000000"/>
                </a:solidFill>
                <a:latin typeface="FrutigerLTStd-Light"/>
              </a:rPr>
              <a:t>by excursions </a:t>
            </a:r>
            <a:r>
              <a:rPr lang="en-US" altLang="zh-CN" dirty="0">
                <a:solidFill>
                  <a:srgbClr val="000000"/>
                </a:solidFill>
                <a:latin typeface="FrutigerLTStd-Light"/>
              </a:rPr>
              <a:t>from the normal copy number, which is designated as “0” on the ordinate </a:t>
            </a:r>
            <a:r>
              <a:rPr lang="en-US" altLang="zh-CN" dirty="0" smtClean="0">
                <a:solidFill>
                  <a:srgbClr val="000000"/>
                </a:solidFill>
                <a:latin typeface="FrutigerLTStd-Light"/>
              </a:rPr>
              <a:t>since the </a:t>
            </a:r>
            <a:r>
              <a:rPr lang="en-US" altLang="zh-CN" dirty="0">
                <a:solidFill>
                  <a:srgbClr val="000000"/>
                </a:solidFill>
                <a:latin typeface="FrutigerLTStd-Light"/>
              </a:rPr>
              <a:t>data are plotted logarithmically, with amplifications shown above the line and </a:t>
            </a:r>
            <a:r>
              <a:rPr lang="en-US" altLang="zh-CN" dirty="0" smtClean="0">
                <a:solidFill>
                  <a:srgbClr val="000000"/>
                </a:solidFill>
                <a:latin typeface="FrutigerLTStd-Light"/>
              </a:rPr>
              <a:t>deletions shown </a:t>
            </a:r>
            <a:r>
              <a:rPr lang="en-US" altLang="zh-CN" dirty="0">
                <a:solidFill>
                  <a:srgbClr val="000000"/>
                </a:solidFill>
                <a:latin typeface="FrutigerLTStd-Light"/>
              </a:rPr>
              <a:t>below the line. </a:t>
            </a:r>
            <a:r>
              <a:rPr lang="en-US" altLang="zh-CN" dirty="0" smtClean="0">
                <a:solidFill>
                  <a:srgbClr val="000000"/>
                </a:solidFill>
                <a:latin typeface="FrutigerLTStd-Light"/>
              </a:rPr>
              <a:t>This </a:t>
            </a:r>
            <a:r>
              <a:rPr lang="en-US" altLang="zh-CN" dirty="0">
                <a:solidFill>
                  <a:srgbClr val="000000"/>
                </a:solidFill>
                <a:latin typeface="FrutigerLTStd-Light"/>
              </a:rPr>
              <a:t>analysis indicates rampant genomic instability </a:t>
            </a:r>
            <a:r>
              <a:rPr lang="en-US" altLang="zh-CN" dirty="0" smtClean="0">
                <a:solidFill>
                  <a:srgbClr val="000000"/>
                </a:solidFill>
                <a:latin typeface="FrutigerLTStd-Light"/>
              </a:rPr>
              <a:t>and resulting </a:t>
            </a:r>
            <a:r>
              <a:rPr lang="en-US" altLang="zh-CN" dirty="0">
                <a:solidFill>
                  <a:srgbClr val="000000"/>
                </a:solidFill>
                <a:latin typeface="FrutigerLTStd-Light"/>
              </a:rPr>
              <a:t>genetic diversification of </a:t>
            </a:r>
            <a:r>
              <a:rPr lang="en-US" altLang="zh-CN" dirty="0" err="1">
                <a:solidFill>
                  <a:srgbClr val="000000"/>
                </a:solidFill>
                <a:latin typeface="FrutigerLTStd-Light"/>
              </a:rPr>
              <a:t>subclones</a:t>
            </a:r>
            <a:r>
              <a:rPr lang="en-US" altLang="zh-CN" dirty="0">
                <a:solidFill>
                  <a:srgbClr val="000000"/>
                </a:solidFill>
                <a:latin typeface="FrutigerLTStd-Light"/>
              </a:rPr>
              <a:t> of cancer cells within this tumor.</a:t>
            </a:r>
            <a:endParaRPr lang="zh-CN" altLang="en-US" dirty="0"/>
          </a:p>
        </p:txBody>
      </p:sp>
      <p:sp>
        <p:nvSpPr>
          <p:cNvPr id="3" name="Rectangle 2"/>
          <p:cNvSpPr/>
          <p:nvPr/>
        </p:nvSpPr>
        <p:spPr>
          <a:xfrm>
            <a:off x="1938409" y="368590"/>
            <a:ext cx="8270213" cy="461665"/>
          </a:xfrm>
          <a:prstGeom prst="rect">
            <a:avLst/>
          </a:prstGeom>
        </p:spPr>
        <p:txBody>
          <a:bodyPr wrap="none">
            <a:spAutoFit/>
          </a:bodyPr>
          <a:lstStyle/>
          <a:p>
            <a:r>
              <a:rPr lang="en-US" altLang="zh-CN" sz="2400" b="1" dirty="0">
                <a:solidFill>
                  <a:srgbClr val="1271FF"/>
                </a:solidFill>
                <a:latin typeface="FrutigerLTStd-Bold"/>
              </a:rPr>
              <a:t>Figure 11.22 </a:t>
            </a:r>
            <a:r>
              <a:rPr lang="en-US" altLang="zh-CN" sz="2400" b="1" dirty="0">
                <a:solidFill>
                  <a:srgbClr val="000000"/>
                </a:solidFill>
                <a:latin typeface="FrutigerLTStd-Bold"/>
              </a:rPr>
              <a:t>CGH analysis of a breast cancer genome </a:t>
            </a:r>
            <a:endParaRPr lang="zh-CN" altLang="en-US" sz="2400" dirty="0"/>
          </a:p>
        </p:txBody>
      </p:sp>
    </p:spTree>
    <p:extLst>
      <p:ext uri="{BB962C8B-B14F-4D97-AF65-F5344CB8AC3E}">
        <p14:creationId xmlns:p14="http://schemas.microsoft.com/office/powerpoint/2010/main" val="3361099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11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005" y="1114360"/>
            <a:ext cx="7582407" cy="430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12738" y="5646072"/>
            <a:ext cx="10200693" cy="923330"/>
          </a:xfrm>
          <a:prstGeom prst="rect">
            <a:avLst/>
          </a:prstGeom>
        </p:spPr>
        <p:txBody>
          <a:bodyPr wrap="square">
            <a:spAutoFit/>
          </a:bodyPr>
          <a:lstStyle/>
          <a:p>
            <a:r>
              <a:rPr lang="en-US" altLang="zh-CN" dirty="0" smtClean="0">
                <a:solidFill>
                  <a:srgbClr val="000000"/>
                </a:solidFill>
                <a:latin typeface="FrutigerLTStd-Light"/>
              </a:rPr>
              <a:t>These </a:t>
            </a:r>
            <a:r>
              <a:rPr lang="en-US" altLang="zh-CN" dirty="0">
                <a:solidFill>
                  <a:srgbClr val="000000"/>
                </a:solidFill>
                <a:latin typeface="FrutigerLTStd-Light"/>
              </a:rPr>
              <a:t>graphs of </a:t>
            </a:r>
            <a:r>
              <a:rPr lang="en-US" altLang="zh-CN" dirty="0" smtClean="0">
                <a:solidFill>
                  <a:srgbClr val="000000"/>
                </a:solidFill>
                <a:latin typeface="FrutigerLTStd-Light"/>
              </a:rPr>
              <a:t>diagnoses of </a:t>
            </a:r>
            <a:r>
              <a:rPr lang="en-US" altLang="zh-CN" dirty="0">
                <a:solidFill>
                  <a:srgbClr val="000000"/>
                </a:solidFill>
                <a:latin typeface="FrutigerLTStd-Light"/>
              </a:rPr>
              <a:t>various types of epithelial </a:t>
            </a:r>
            <a:r>
              <a:rPr lang="en-US" altLang="zh-CN" dirty="0" smtClean="0">
                <a:solidFill>
                  <a:srgbClr val="000000"/>
                </a:solidFill>
                <a:latin typeface="FrutigerLTStd-Light"/>
              </a:rPr>
              <a:t>cancers show </a:t>
            </a:r>
            <a:r>
              <a:rPr lang="en-US" altLang="zh-CN" dirty="0">
                <a:solidFill>
                  <a:srgbClr val="000000"/>
                </a:solidFill>
                <a:latin typeface="FrutigerLTStd-Light"/>
              </a:rPr>
              <a:t>a steeply rising incidence </a:t>
            </a:r>
            <a:r>
              <a:rPr lang="en-US" altLang="zh-CN" dirty="0" smtClean="0">
                <a:solidFill>
                  <a:srgbClr val="000000"/>
                </a:solidFill>
                <a:latin typeface="FrutigerLTStd-Light"/>
              </a:rPr>
              <a:t>with increasing </a:t>
            </a:r>
            <a:r>
              <a:rPr lang="en-US" altLang="zh-CN" dirty="0">
                <a:solidFill>
                  <a:srgbClr val="000000"/>
                </a:solidFill>
                <a:latin typeface="FrutigerLTStd-Light"/>
              </a:rPr>
              <a:t>age, indicating that </a:t>
            </a:r>
            <a:r>
              <a:rPr lang="en-US" altLang="zh-CN" dirty="0" smtClean="0">
                <a:solidFill>
                  <a:srgbClr val="000000"/>
                </a:solidFill>
                <a:latin typeface="FrutigerLTStd-Light"/>
              </a:rPr>
              <a:t>the process </a:t>
            </a:r>
            <a:r>
              <a:rPr lang="en-US" altLang="zh-CN" dirty="0">
                <a:solidFill>
                  <a:srgbClr val="000000"/>
                </a:solidFill>
                <a:latin typeface="FrutigerLTStd-Light"/>
              </a:rPr>
              <a:t>of tumor formation </a:t>
            </a:r>
            <a:r>
              <a:rPr lang="en-US" altLang="zh-CN" dirty="0" smtClean="0">
                <a:solidFill>
                  <a:srgbClr val="000000"/>
                </a:solidFill>
                <a:latin typeface="FrutigerLTStd-Light"/>
              </a:rPr>
              <a:t>generally requires </a:t>
            </a:r>
            <a:r>
              <a:rPr lang="en-US" altLang="zh-CN" dirty="0">
                <a:solidFill>
                  <a:srgbClr val="000000"/>
                </a:solidFill>
                <a:latin typeface="FrutigerLTStd-Light"/>
              </a:rPr>
              <a:t>decades to reach completion</a:t>
            </a:r>
            <a:r>
              <a:rPr lang="en-US" altLang="zh-CN" dirty="0" smtClean="0">
                <a:solidFill>
                  <a:srgbClr val="000000"/>
                </a:solidFill>
                <a:latin typeface="FrutigerLTStd-Light"/>
              </a:rPr>
              <a:t>.</a:t>
            </a:r>
            <a:endParaRPr lang="zh-CN" altLang="en-US" dirty="0"/>
          </a:p>
        </p:txBody>
      </p:sp>
      <p:sp>
        <p:nvSpPr>
          <p:cNvPr id="3" name="TextBox 2"/>
          <p:cNvSpPr txBox="1"/>
          <p:nvPr/>
        </p:nvSpPr>
        <p:spPr>
          <a:xfrm>
            <a:off x="9564624" y="3120150"/>
            <a:ext cx="2066544" cy="1200329"/>
          </a:xfrm>
          <a:prstGeom prst="rect">
            <a:avLst/>
          </a:prstGeom>
          <a:noFill/>
        </p:spPr>
        <p:txBody>
          <a:bodyPr wrap="square" rtlCol="0">
            <a:spAutoFit/>
          </a:bodyPr>
          <a:lstStyle/>
          <a:p>
            <a:r>
              <a:rPr lang="en-US" altLang="zh-CN" dirty="0" smtClean="0">
                <a:solidFill>
                  <a:srgbClr val="FF0000"/>
                </a:solidFill>
              </a:rPr>
              <a:t>Why very old people have relatively less cancer frequency?</a:t>
            </a:r>
            <a:endParaRPr lang="zh-CN" altLang="en-US" dirty="0">
              <a:solidFill>
                <a:srgbClr val="FF0000"/>
              </a:solidFill>
            </a:endParaRPr>
          </a:p>
        </p:txBody>
      </p:sp>
      <p:sp>
        <p:nvSpPr>
          <p:cNvPr id="4" name="Rectangle 3"/>
          <p:cNvSpPr/>
          <p:nvPr/>
        </p:nvSpPr>
        <p:spPr>
          <a:xfrm>
            <a:off x="1678005" y="190613"/>
            <a:ext cx="8335936" cy="523220"/>
          </a:xfrm>
          <a:prstGeom prst="rect">
            <a:avLst/>
          </a:prstGeom>
        </p:spPr>
        <p:txBody>
          <a:bodyPr wrap="none">
            <a:spAutoFit/>
          </a:bodyPr>
          <a:lstStyle/>
          <a:p>
            <a:r>
              <a:rPr lang="en-US" altLang="zh-CN" sz="2800" b="1" dirty="0">
                <a:solidFill>
                  <a:srgbClr val="1271FF"/>
                </a:solidFill>
                <a:latin typeface="FrutigerLTStd-Bold"/>
              </a:rPr>
              <a:t>Figure 11.1 </a:t>
            </a:r>
            <a:r>
              <a:rPr lang="en-US" altLang="zh-CN" sz="2800" b="1" dirty="0">
                <a:solidFill>
                  <a:srgbClr val="000000"/>
                </a:solidFill>
                <a:latin typeface="FrutigerLTStd-Bold"/>
              </a:rPr>
              <a:t>Cancer incidence at various ages </a:t>
            </a:r>
            <a:endParaRPr lang="zh-CN" altLang="en-US" sz="2800" dirty="0"/>
          </a:p>
        </p:txBody>
      </p:sp>
    </p:spTree>
    <p:extLst>
      <p:ext uri="{BB962C8B-B14F-4D97-AF65-F5344CB8AC3E}">
        <p14:creationId xmlns:p14="http://schemas.microsoft.com/office/powerpoint/2010/main" val="22373546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5449" y="302087"/>
            <a:ext cx="3798412" cy="646331"/>
          </a:xfrm>
          <a:prstGeom prst="rect">
            <a:avLst/>
          </a:prstGeom>
          <a:noFill/>
        </p:spPr>
        <p:txBody>
          <a:bodyPr wrap="none" rtlCol="0">
            <a:spAutoFit/>
          </a:bodyPr>
          <a:lstStyle/>
          <a:p>
            <a:r>
              <a:rPr lang="en-US" altLang="zh-CN" sz="3600" b="1" dirty="0" smtClean="0"/>
              <a:t>CGH and SNP array</a:t>
            </a:r>
            <a:endParaRPr lang="zh-CN" altLang="en-US" sz="3600" b="1" dirty="0"/>
          </a:p>
        </p:txBody>
      </p:sp>
      <p:sp>
        <p:nvSpPr>
          <p:cNvPr id="4" name="Rectangle 3"/>
          <p:cNvSpPr/>
          <p:nvPr/>
        </p:nvSpPr>
        <p:spPr>
          <a:xfrm>
            <a:off x="864830" y="1791740"/>
            <a:ext cx="10421112" cy="923330"/>
          </a:xfrm>
          <a:prstGeom prst="rect">
            <a:avLst/>
          </a:prstGeom>
        </p:spPr>
        <p:txBody>
          <a:bodyPr wrap="square">
            <a:spAutoFit/>
          </a:bodyPr>
          <a:lstStyle/>
          <a:p>
            <a:r>
              <a:rPr lang="en-US" altLang="zh-CN" dirty="0"/>
              <a:t>Comparative genomic hybridization is a molecular cytogenetic method for </a:t>
            </a:r>
            <a:r>
              <a:rPr lang="en-US" altLang="zh-CN" dirty="0" err="1"/>
              <a:t>analysing</a:t>
            </a:r>
            <a:r>
              <a:rPr lang="en-US" altLang="zh-CN" dirty="0"/>
              <a:t> copy number variations (CNVs) relative to </a:t>
            </a:r>
            <a:r>
              <a:rPr lang="en-US" altLang="zh-CN" dirty="0" err="1"/>
              <a:t>ploidy</a:t>
            </a:r>
            <a:r>
              <a:rPr lang="en-US" altLang="zh-CN" dirty="0"/>
              <a:t> level in the DNA of a test sample compared to a reference sample, without the need for culturing cells.</a:t>
            </a:r>
            <a:endParaRPr lang="zh-CN" altLang="en-US" dirty="0"/>
          </a:p>
        </p:txBody>
      </p:sp>
      <p:sp>
        <p:nvSpPr>
          <p:cNvPr id="6" name="Rectangle 5"/>
          <p:cNvSpPr/>
          <p:nvPr/>
        </p:nvSpPr>
        <p:spPr>
          <a:xfrm>
            <a:off x="864830" y="2977372"/>
            <a:ext cx="10565265" cy="369332"/>
          </a:xfrm>
          <a:prstGeom prst="rect">
            <a:avLst/>
          </a:prstGeom>
        </p:spPr>
        <p:txBody>
          <a:bodyPr wrap="none">
            <a:spAutoFit/>
          </a:bodyPr>
          <a:lstStyle/>
          <a:p>
            <a:r>
              <a:rPr lang="en-US" altLang="zh-CN" dirty="0" smtClean="0"/>
              <a:t>Original CGH and array </a:t>
            </a:r>
            <a:r>
              <a:rPr lang="en-US" altLang="zh-CN" dirty="0"/>
              <a:t>CGH (</a:t>
            </a:r>
            <a:r>
              <a:rPr lang="en-US" altLang="zh-CN" dirty="0" err="1"/>
              <a:t>aCGH</a:t>
            </a:r>
            <a:r>
              <a:rPr lang="en-US" altLang="zh-CN" dirty="0" smtClean="0"/>
              <a:t>) are both older techniques compared to SNP array in regards to CNV analysis</a:t>
            </a:r>
            <a:endParaRPr lang="zh-CN" altLang="en-US" dirty="0"/>
          </a:p>
        </p:txBody>
      </p:sp>
      <p:sp>
        <p:nvSpPr>
          <p:cNvPr id="8" name="Rectangle 7"/>
          <p:cNvSpPr/>
          <p:nvPr/>
        </p:nvSpPr>
        <p:spPr>
          <a:xfrm>
            <a:off x="864830" y="3686880"/>
            <a:ext cx="10265664" cy="646331"/>
          </a:xfrm>
          <a:prstGeom prst="rect">
            <a:avLst/>
          </a:prstGeom>
        </p:spPr>
        <p:txBody>
          <a:bodyPr wrap="square">
            <a:spAutoFit/>
          </a:bodyPr>
          <a:lstStyle/>
          <a:p>
            <a:r>
              <a:rPr lang="en-US" altLang="zh-CN" dirty="0"/>
              <a:t>SNP array is a type of DNA microarray which is used to detect </a:t>
            </a:r>
            <a:r>
              <a:rPr lang="en-US" altLang="zh-CN" dirty="0" smtClean="0"/>
              <a:t>polymorphisms (</a:t>
            </a:r>
            <a:r>
              <a:rPr lang="en-US" altLang="zh-CN" dirty="0" err="1" smtClean="0"/>
              <a:t>esp</a:t>
            </a:r>
            <a:r>
              <a:rPr lang="en-US" altLang="zh-CN" dirty="0" smtClean="0"/>
              <a:t>, </a:t>
            </a:r>
            <a:r>
              <a:rPr lang="en-US" altLang="zh-CN" dirty="0"/>
              <a:t>copy number variations (CNVs) </a:t>
            </a:r>
            <a:r>
              <a:rPr lang="en-US" altLang="zh-CN" dirty="0" smtClean="0"/>
              <a:t>) </a:t>
            </a:r>
            <a:r>
              <a:rPr lang="en-US" altLang="zh-CN" dirty="0"/>
              <a:t>within a population.</a:t>
            </a:r>
            <a:endParaRPr lang="zh-CN" altLang="en-US" dirty="0"/>
          </a:p>
        </p:txBody>
      </p:sp>
      <p:sp>
        <p:nvSpPr>
          <p:cNvPr id="3" name="TextBox 2"/>
          <p:cNvSpPr txBox="1"/>
          <p:nvPr/>
        </p:nvSpPr>
        <p:spPr>
          <a:xfrm>
            <a:off x="4237201" y="1102740"/>
            <a:ext cx="3232936" cy="369332"/>
          </a:xfrm>
          <a:prstGeom prst="rect">
            <a:avLst/>
          </a:prstGeom>
          <a:noFill/>
        </p:spPr>
        <p:txBody>
          <a:bodyPr wrap="none" rtlCol="0">
            <a:spAutoFit/>
          </a:bodyPr>
          <a:lstStyle/>
          <a:p>
            <a:r>
              <a:rPr lang="en-US" altLang="zh-CN" dirty="0" smtClean="0"/>
              <a:t>For detecting gene copy number</a:t>
            </a:r>
            <a:endParaRPr lang="zh-CN" altLang="en-US" dirty="0"/>
          </a:p>
        </p:txBody>
      </p:sp>
      <p:sp>
        <p:nvSpPr>
          <p:cNvPr id="5" name="TextBox 4"/>
          <p:cNvSpPr txBox="1"/>
          <p:nvPr/>
        </p:nvSpPr>
        <p:spPr>
          <a:xfrm>
            <a:off x="864830" y="4572000"/>
            <a:ext cx="5044522" cy="369332"/>
          </a:xfrm>
          <a:prstGeom prst="rect">
            <a:avLst/>
          </a:prstGeom>
          <a:noFill/>
        </p:spPr>
        <p:txBody>
          <a:bodyPr wrap="none" rtlCol="0">
            <a:spAutoFit/>
          </a:bodyPr>
          <a:lstStyle/>
          <a:p>
            <a:r>
              <a:rPr lang="en-US" altLang="zh-CN" dirty="0" smtClean="0"/>
              <a:t>Methods evolution for gene copy number detection</a:t>
            </a:r>
            <a:endParaRPr lang="zh-CN" altLang="en-US" dirty="0"/>
          </a:p>
        </p:txBody>
      </p:sp>
      <p:sp>
        <p:nvSpPr>
          <p:cNvPr id="7" name="TextBox 6"/>
          <p:cNvSpPr txBox="1"/>
          <p:nvPr/>
        </p:nvSpPr>
        <p:spPr>
          <a:xfrm>
            <a:off x="1043771" y="5506027"/>
            <a:ext cx="2167516" cy="523220"/>
          </a:xfrm>
          <a:prstGeom prst="rect">
            <a:avLst/>
          </a:prstGeom>
          <a:noFill/>
        </p:spPr>
        <p:txBody>
          <a:bodyPr wrap="none" rtlCol="0">
            <a:spAutoFit/>
          </a:bodyPr>
          <a:lstStyle/>
          <a:p>
            <a:r>
              <a:rPr lang="en-US" altLang="zh-CN" sz="2800" b="1" dirty="0" err="1" smtClean="0">
                <a:solidFill>
                  <a:srgbClr val="FF0000"/>
                </a:solidFill>
              </a:rPr>
              <a:t>Cytogenetics</a:t>
            </a:r>
            <a:r>
              <a:rPr lang="en-US" altLang="zh-CN" sz="2800" b="1" dirty="0" smtClean="0">
                <a:solidFill>
                  <a:srgbClr val="FF0000"/>
                </a:solidFill>
              </a:rPr>
              <a:t> </a:t>
            </a:r>
            <a:endParaRPr lang="zh-CN" altLang="en-US" sz="2800" b="1" dirty="0">
              <a:solidFill>
                <a:srgbClr val="FF0000"/>
              </a:solidFill>
            </a:endParaRPr>
          </a:p>
        </p:txBody>
      </p:sp>
      <p:sp>
        <p:nvSpPr>
          <p:cNvPr id="9" name="TextBox 8"/>
          <p:cNvSpPr txBox="1"/>
          <p:nvPr/>
        </p:nvSpPr>
        <p:spPr>
          <a:xfrm>
            <a:off x="4062268" y="5506027"/>
            <a:ext cx="822726" cy="523220"/>
          </a:xfrm>
          <a:prstGeom prst="rect">
            <a:avLst/>
          </a:prstGeom>
          <a:noFill/>
        </p:spPr>
        <p:txBody>
          <a:bodyPr wrap="none" rtlCol="0">
            <a:spAutoFit/>
          </a:bodyPr>
          <a:lstStyle/>
          <a:p>
            <a:r>
              <a:rPr lang="en-US" altLang="zh-CN" sz="2800" b="1" dirty="0" smtClean="0">
                <a:solidFill>
                  <a:srgbClr val="FF0000"/>
                </a:solidFill>
              </a:rPr>
              <a:t>CGH</a:t>
            </a:r>
            <a:endParaRPr lang="zh-CN" altLang="en-US" sz="2800" b="1" dirty="0">
              <a:solidFill>
                <a:srgbClr val="FF0000"/>
              </a:solidFill>
            </a:endParaRPr>
          </a:p>
        </p:txBody>
      </p:sp>
      <p:sp>
        <p:nvSpPr>
          <p:cNvPr id="10" name="TextBox 9"/>
          <p:cNvSpPr txBox="1"/>
          <p:nvPr/>
        </p:nvSpPr>
        <p:spPr>
          <a:xfrm>
            <a:off x="5837895" y="5506027"/>
            <a:ext cx="1632242" cy="523220"/>
          </a:xfrm>
          <a:prstGeom prst="rect">
            <a:avLst/>
          </a:prstGeom>
          <a:noFill/>
        </p:spPr>
        <p:txBody>
          <a:bodyPr wrap="none" rtlCol="0">
            <a:spAutoFit/>
          </a:bodyPr>
          <a:lstStyle/>
          <a:p>
            <a:r>
              <a:rPr lang="en-US" altLang="zh-CN" sz="2800" b="1" dirty="0" smtClean="0">
                <a:solidFill>
                  <a:srgbClr val="FF0000"/>
                </a:solidFill>
              </a:rPr>
              <a:t>SNP array</a:t>
            </a:r>
            <a:endParaRPr lang="zh-CN" altLang="en-US" sz="2800" b="1" dirty="0">
              <a:solidFill>
                <a:srgbClr val="FF0000"/>
              </a:solidFill>
            </a:endParaRPr>
          </a:p>
        </p:txBody>
      </p:sp>
      <p:cxnSp>
        <p:nvCxnSpPr>
          <p:cNvPr id="12" name="Straight Arrow Connector 11"/>
          <p:cNvCxnSpPr/>
          <p:nvPr/>
        </p:nvCxnSpPr>
        <p:spPr>
          <a:xfrm>
            <a:off x="3284545" y="5767637"/>
            <a:ext cx="6336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46618" y="5767637"/>
            <a:ext cx="6336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648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6592" y="1521244"/>
            <a:ext cx="10494264" cy="954107"/>
          </a:xfrm>
          <a:prstGeom prst="rect">
            <a:avLst/>
          </a:prstGeom>
        </p:spPr>
        <p:txBody>
          <a:bodyPr wrap="square">
            <a:spAutoFit/>
          </a:bodyPr>
          <a:lstStyle/>
          <a:p>
            <a:pPr algn="ctr"/>
            <a:r>
              <a:rPr lang="en-US" altLang="zh-CN" sz="2800" dirty="0">
                <a:solidFill>
                  <a:srgbClr val="1271FF"/>
                </a:solidFill>
                <a:latin typeface="ACaslonPro-Regular"/>
              </a:rPr>
              <a:t>11.9 Multiple lines of evidence reveal that normal cells </a:t>
            </a:r>
            <a:r>
              <a:rPr lang="en-US" altLang="zh-CN" sz="2800" dirty="0" smtClean="0">
                <a:solidFill>
                  <a:srgbClr val="1271FF"/>
                </a:solidFill>
                <a:latin typeface="ACaslonPro-Regular"/>
              </a:rPr>
              <a:t>are resistant </a:t>
            </a:r>
            <a:r>
              <a:rPr lang="en-US" altLang="zh-CN" sz="2800" dirty="0">
                <a:solidFill>
                  <a:srgbClr val="1271FF"/>
                </a:solidFill>
                <a:latin typeface="ACaslonPro-Regular"/>
              </a:rPr>
              <a:t>to transformation by a single mutated gene</a:t>
            </a:r>
            <a:endParaRPr lang="zh-CN" altLang="en-US" sz="2800" dirty="0"/>
          </a:p>
        </p:txBody>
      </p:sp>
      <p:sp>
        <p:nvSpPr>
          <p:cNvPr id="3" name="Rectangle 2"/>
          <p:cNvSpPr/>
          <p:nvPr/>
        </p:nvSpPr>
        <p:spPr>
          <a:xfrm>
            <a:off x="524256" y="4029379"/>
            <a:ext cx="10393680" cy="954107"/>
          </a:xfrm>
          <a:prstGeom prst="rect">
            <a:avLst/>
          </a:prstGeom>
        </p:spPr>
        <p:txBody>
          <a:bodyPr wrap="square">
            <a:spAutoFit/>
          </a:bodyPr>
          <a:lstStyle/>
          <a:p>
            <a:pPr algn="ctr"/>
            <a:r>
              <a:rPr lang="en-US" altLang="zh-CN" sz="2800" dirty="0">
                <a:solidFill>
                  <a:srgbClr val="1271FF"/>
                </a:solidFill>
                <a:latin typeface="ACaslonPro-Regular"/>
              </a:rPr>
              <a:t>11.10 Transformation usually requires </a:t>
            </a:r>
            <a:r>
              <a:rPr lang="en-US" altLang="zh-CN" sz="2800" dirty="0" smtClean="0">
                <a:solidFill>
                  <a:srgbClr val="1271FF"/>
                </a:solidFill>
                <a:latin typeface="ACaslonPro-Regular"/>
              </a:rPr>
              <a:t>collaboration between </a:t>
            </a:r>
            <a:r>
              <a:rPr lang="en-US" altLang="zh-CN" sz="2800" dirty="0">
                <a:solidFill>
                  <a:srgbClr val="1271FF"/>
                </a:solidFill>
                <a:latin typeface="ACaslonPro-Regular"/>
              </a:rPr>
              <a:t>two or more mutant genes</a:t>
            </a:r>
            <a:endParaRPr lang="zh-CN" altLang="en-US" sz="2800" dirty="0"/>
          </a:p>
        </p:txBody>
      </p:sp>
    </p:spTree>
    <p:extLst>
      <p:ext uri="{BB962C8B-B14F-4D97-AF65-F5344CB8AC3E}">
        <p14:creationId xmlns:p14="http://schemas.microsoft.com/office/powerpoint/2010/main" val="61820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ure_11_2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44" y="1554480"/>
            <a:ext cx="5409514" cy="444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15864" y="2468453"/>
            <a:ext cx="5015888" cy="2616101"/>
          </a:xfrm>
          <a:prstGeom prst="rect">
            <a:avLst/>
          </a:prstGeom>
        </p:spPr>
        <p:txBody>
          <a:bodyPr wrap="square">
            <a:spAutoFit/>
          </a:bodyPr>
          <a:lstStyle/>
          <a:p>
            <a:r>
              <a:rPr lang="en-US" altLang="zh-CN" dirty="0" smtClean="0">
                <a:solidFill>
                  <a:srgbClr val="000000"/>
                </a:solidFill>
                <a:latin typeface="FrutigerLTStd-Light"/>
              </a:rPr>
              <a:t>As indicated here</a:t>
            </a:r>
            <a:r>
              <a:rPr lang="en-US" altLang="zh-CN" dirty="0">
                <a:solidFill>
                  <a:srgbClr val="000000"/>
                </a:solidFill>
                <a:latin typeface="FrutigerLTStd-Light"/>
              </a:rPr>
              <a:t>, colonic epithelial cells in </a:t>
            </a:r>
            <a:r>
              <a:rPr lang="en-US" altLang="zh-CN" dirty="0" smtClean="0">
                <a:solidFill>
                  <a:srgbClr val="000000"/>
                </a:solidFill>
                <a:latin typeface="FrutigerLTStd-Light"/>
              </a:rPr>
              <a:t>which both </a:t>
            </a:r>
            <a:r>
              <a:rPr lang="en-US" altLang="zh-CN" sz="2000" dirty="0">
                <a:solidFill>
                  <a:srgbClr val="000000"/>
                </a:solidFill>
                <a:latin typeface="TimesNewRomanPSMT"/>
              </a:rPr>
              <a:t>β</a:t>
            </a:r>
            <a:r>
              <a:rPr lang="en-US" altLang="zh-CN" dirty="0">
                <a:solidFill>
                  <a:srgbClr val="000000"/>
                </a:solidFill>
                <a:latin typeface="FrutigerLTStd-Light"/>
              </a:rPr>
              <a:t>-</a:t>
            </a:r>
            <a:r>
              <a:rPr lang="en-US" altLang="zh-CN" dirty="0" err="1">
                <a:solidFill>
                  <a:srgbClr val="000000"/>
                </a:solidFill>
                <a:latin typeface="FrutigerLTStd-Light"/>
              </a:rPr>
              <a:t>galactosidase</a:t>
            </a:r>
            <a:r>
              <a:rPr lang="en-US" altLang="zh-CN" dirty="0">
                <a:solidFill>
                  <a:srgbClr val="000000"/>
                </a:solidFill>
                <a:latin typeface="FrutigerLTStd-Light"/>
              </a:rPr>
              <a:t> (</a:t>
            </a:r>
            <a:r>
              <a:rPr lang="en-US" altLang="zh-CN" i="1" dirty="0">
                <a:solidFill>
                  <a:srgbClr val="000000"/>
                </a:solidFill>
                <a:latin typeface="FrutigerLTStd-LightItalic"/>
              </a:rPr>
              <a:t>blue</a:t>
            </a:r>
            <a:r>
              <a:rPr lang="en-US" altLang="zh-CN" dirty="0">
                <a:solidFill>
                  <a:srgbClr val="000000"/>
                </a:solidFill>
                <a:latin typeface="FrutigerLTStd-Light"/>
              </a:rPr>
              <a:t>) and the </a:t>
            </a:r>
            <a:r>
              <a:rPr lang="en-US" altLang="zh-CN" dirty="0" smtClean="0">
                <a:solidFill>
                  <a:srgbClr val="000000"/>
                </a:solidFill>
                <a:latin typeface="FrutigerLTStd-Light"/>
              </a:rPr>
              <a:t>K-</a:t>
            </a:r>
            <a:r>
              <a:rPr lang="en-US" altLang="zh-CN" i="1" dirty="0" err="1" smtClean="0">
                <a:solidFill>
                  <a:srgbClr val="000000"/>
                </a:solidFill>
                <a:latin typeface="FrutigerLTStd-LightItalic"/>
              </a:rPr>
              <a:t>ras</a:t>
            </a:r>
            <a:r>
              <a:rPr lang="en-US" altLang="zh-CN" i="1" dirty="0" smtClean="0">
                <a:solidFill>
                  <a:srgbClr val="000000"/>
                </a:solidFill>
                <a:latin typeface="FrutigerLTStd-LightItalic"/>
              </a:rPr>
              <a:t> </a:t>
            </a:r>
            <a:r>
              <a:rPr lang="en-US" altLang="zh-CN" dirty="0" smtClean="0">
                <a:solidFill>
                  <a:srgbClr val="000000"/>
                </a:solidFill>
                <a:latin typeface="FrutigerLTStd-Light"/>
              </a:rPr>
              <a:t>oncogene </a:t>
            </a:r>
            <a:r>
              <a:rPr lang="en-US" altLang="zh-CN" dirty="0">
                <a:solidFill>
                  <a:srgbClr val="000000"/>
                </a:solidFill>
                <a:latin typeface="FrutigerLTStd-Light"/>
              </a:rPr>
              <a:t>(</a:t>
            </a:r>
            <a:r>
              <a:rPr lang="en-US" altLang="zh-CN" i="1" dirty="0">
                <a:solidFill>
                  <a:srgbClr val="000000"/>
                </a:solidFill>
                <a:latin typeface="FrutigerLTStd-LightItalic"/>
              </a:rPr>
              <a:t>not visible</a:t>
            </a:r>
            <a:r>
              <a:rPr lang="en-US" altLang="zh-CN" dirty="0">
                <a:solidFill>
                  <a:srgbClr val="000000"/>
                </a:solidFill>
                <a:latin typeface="FrutigerLTStd-Light"/>
              </a:rPr>
              <a:t>) have </a:t>
            </a:r>
            <a:r>
              <a:rPr lang="en-US" altLang="zh-CN" dirty="0" smtClean="0">
                <a:solidFill>
                  <a:srgbClr val="000000"/>
                </a:solidFill>
                <a:latin typeface="FrutigerLTStd-Light"/>
              </a:rPr>
              <a:t>become expressed </a:t>
            </a:r>
            <a:r>
              <a:rPr lang="en-US" altLang="zh-CN" dirty="0">
                <a:solidFill>
                  <a:srgbClr val="000000"/>
                </a:solidFill>
                <a:latin typeface="FrutigerLTStd-Light"/>
              </a:rPr>
              <a:t>create localized regions </a:t>
            </a:r>
            <a:r>
              <a:rPr lang="en-US" altLang="zh-CN" dirty="0" smtClean="0">
                <a:solidFill>
                  <a:srgbClr val="000000"/>
                </a:solidFill>
                <a:latin typeface="FrutigerLTStd-Light"/>
              </a:rPr>
              <a:t>of hyperplasia </a:t>
            </a:r>
            <a:r>
              <a:rPr lang="en-US" altLang="zh-CN" dirty="0">
                <a:solidFill>
                  <a:srgbClr val="000000"/>
                </a:solidFill>
                <a:latin typeface="FrutigerLTStd-Light"/>
              </a:rPr>
              <a:t>in which the epithelial cells </a:t>
            </a:r>
            <a:r>
              <a:rPr lang="en-US" altLang="zh-CN" dirty="0" smtClean="0">
                <a:solidFill>
                  <a:srgbClr val="000000"/>
                </a:solidFill>
                <a:latin typeface="FrutigerLTStd-Light"/>
              </a:rPr>
              <a:t>are otherwise </a:t>
            </a:r>
            <a:r>
              <a:rPr lang="en-US" altLang="zh-CN" dirty="0">
                <a:solidFill>
                  <a:srgbClr val="000000"/>
                </a:solidFill>
                <a:latin typeface="FrutigerLTStd-Light"/>
              </a:rPr>
              <a:t>normal, indicating that the </a:t>
            </a:r>
            <a:r>
              <a:rPr lang="en-US" altLang="zh-CN" i="1" u="sng" dirty="0" err="1" smtClean="0">
                <a:solidFill>
                  <a:srgbClr val="FF0000"/>
                </a:solidFill>
                <a:latin typeface="FrutigerLTStd-LightItalic"/>
              </a:rPr>
              <a:t>ras</a:t>
            </a:r>
            <a:r>
              <a:rPr lang="en-US" altLang="zh-CN" i="1" u="sng" dirty="0" smtClean="0">
                <a:solidFill>
                  <a:srgbClr val="FF0000"/>
                </a:solidFill>
                <a:latin typeface="FrutigerLTStd-LightItalic"/>
              </a:rPr>
              <a:t> </a:t>
            </a:r>
            <a:r>
              <a:rPr lang="en-US" altLang="zh-CN" u="sng" dirty="0" smtClean="0">
                <a:solidFill>
                  <a:srgbClr val="FF0000"/>
                </a:solidFill>
                <a:latin typeface="FrutigerLTStd-Light"/>
              </a:rPr>
              <a:t>oncogene </a:t>
            </a:r>
            <a:r>
              <a:rPr lang="en-US" altLang="zh-CN" u="sng" dirty="0">
                <a:solidFill>
                  <a:srgbClr val="FF0000"/>
                </a:solidFill>
                <a:latin typeface="FrutigerLTStd-Light"/>
              </a:rPr>
              <a:t>on its own does not suffice </a:t>
            </a:r>
            <a:r>
              <a:rPr lang="en-US" altLang="zh-CN" u="sng" dirty="0" smtClean="0">
                <a:solidFill>
                  <a:srgbClr val="FF0000"/>
                </a:solidFill>
                <a:latin typeface="FrutigerLTStd-Light"/>
              </a:rPr>
              <a:t>to transform </a:t>
            </a:r>
            <a:r>
              <a:rPr lang="en-US" altLang="zh-CN" u="sng" dirty="0">
                <a:solidFill>
                  <a:srgbClr val="FF0000"/>
                </a:solidFill>
                <a:latin typeface="FrutigerLTStd-Light"/>
              </a:rPr>
              <a:t>these cells into a </a:t>
            </a:r>
            <a:r>
              <a:rPr lang="en-US" altLang="zh-CN" u="sng" dirty="0" smtClean="0">
                <a:solidFill>
                  <a:srgbClr val="FF0000"/>
                </a:solidFill>
                <a:latin typeface="FrutigerLTStd-Light"/>
              </a:rPr>
              <a:t>tumorigenic state</a:t>
            </a:r>
            <a:r>
              <a:rPr lang="en-US" altLang="zh-CN" u="sng" dirty="0">
                <a:solidFill>
                  <a:srgbClr val="FF0000"/>
                </a:solidFill>
                <a:latin typeface="FrutigerLTStd-Light"/>
              </a:rPr>
              <a:t>.</a:t>
            </a:r>
            <a:endParaRPr lang="zh-CN" altLang="en-US" u="sng" dirty="0">
              <a:solidFill>
                <a:srgbClr val="FF0000"/>
              </a:solidFill>
            </a:endParaRPr>
          </a:p>
        </p:txBody>
      </p:sp>
      <p:sp>
        <p:nvSpPr>
          <p:cNvPr id="3" name="Rectangle 2"/>
          <p:cNvSpPr/>
          <p:nvPr/>
        </p:nvSpPr>
        <p:spPr>
          <a:xfrm>
            <a:off x="1797622" y="287959"/>
            <a:ext cx="8809418" cy="830997"/>
          </a:xfrm>
          <a:prstGeom prst="rect">
            <a:avLst/>
          </a:prstGeom>
        </p:spPr>
        <p:txBody>
          <a:bodyPr wrap="square">
            <a:spAutoFit/>
          </a:bodyPr>
          <a:lstStyle/>
          <a:p>
            <a:pPr algn="ctr"/>
            <a:r>
              <a:rPr lang="en-US" altLang="zh-CN" sz="2400" b="1" dirty="0">
                <a:solidFill>
                  <a:srgbClr val="1271FF"/>
                </a:solidFill>
                <a:latin typeface="FrutigerLTStd-Bold"/>
              </a:rPr>
              <a:t>Figure 11.23 </a:t>
            </a:r>
            <a:r>
              <a:rPr lang="en-US" altLang="zh-CN" sz="2400" b="1" dirty="0">
                <a:solidFill>
                  <a:srgbClr val="000000"/>
                </a:solidFill>
                <a:latin typeface="FrutigerLTStd-Bold"/>
              </a:rPr>
              <a:t>One or two oncogenic lesions do not suffice to generate full-blown tumors </a:t>
            </a:r>
            <a:endParaRPr lang="zh-CN" altLang="en-US" sz="2400" dirty="0"/>
          </a:p>
        </p:txBody>
      </p:sp>
    </p:spTree>
    <p:extLst>
      <p:ext uri="{BB962C8B-B14F-4D97-AF65-F5344CB8AC3E}">
        <p14:creationId xmlns:p14="http://schemas.microsoft.com/office/powerpoint/2010/main" val="2916058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11_2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05" y="1490472"/>
            <a:ext cx="6120818" cy="457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19730" y="1807829"/>
            <a:ext cx="5483352" cy="3693319"/>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Identical twin pairs </a:t>
            </a:r>
            <a:r>
              <a:rPr lang="en-US" altLang="zh-CN" dirty="0">
                <a:latin typeface="FrutigerLTStd-Light"/>
              </a:rPr>
              <a:t>have been documented </a:t>
            </a:r>
            <a:r>
              <a:rPr lang="en-US" altLang="zh-CN" dirty="0" smtClean="0">
                <a:latin typeface="FrutigerLTStd-Light"/>
              </a:rPr>
              <a:t>throughout the </a:t>
            </a:r>
            <a:r>
              <a:rPr lang="en-US" altLang="zh-CN" dirty="0">
                <a:latin typeface="FrutigerLTStd-Light"/>
              </a:rPr>
              <a:t>world in which both twins </a:t>
            </a:r>
            <a:r>
              <a:rPr lang="en-US" altLang="zh-CN" dirty="0" smtClean="0">
                <a:latin typeface="FrutigerLTStd-Light"/>
              </a:rPr>
              <a:t>develop the </a:t>
            </a:r>
            <a:r>
              <a:rPr lang="en-US" altLang="zh-CN" dirty="0">
                <a:latin typeface="FrutigerLTStd-Light"/>
              </a:rPr>
              <a:t>same type of leukemia. The </a:t>
            </a:r>
            <a:r>
              <a:rPr lang="en-US" altLang="zh-CN" dirty="0" err="1" smtClean="0">
                <a:latin typeface="FrutigerLTStd-Light"/>
              </a:rPr>
              <a:t>leukemias</a:t>
            </a:r>
            <a:r>
              <a:rPr lang="en-US" altLang="zh-CN" dirty="0" smtClean="0">
                <a:latin typeface="FrutigerLTStd-Light"/>
              </a:rPr>
              <a:t> invariably </a:t>
            </a:r>
            <a:r>
              <a:rPr lang="en-US" altLang="zh-CN" dirty="0">
                <a:latin typeface="FrutigerLTStd-Light"/>
              </a:rPr>
              <a:t>share a common </a:t>
            </a:r>
            <a:r>
              <a:rPr lang="en-US" altLang="zh-CN" dirty="0" smtClean="0">
                <a:latin typeface="FrutigerLTStd-Light"/>
              </a:rPr>
              <a:t>chromosomal marker </a:t>
            </a:r>
            <a:r>
              <a:rPr lang="en-US" altLang="zh-CN" dirty="0">
                <a:latin typeface="FrutigerLTStd-Light"/>
              </a:rPr>
              <a:t>or mutation, indicating that </a:t>
            </a:r>
            <a:r>
              <a:rPr lang="en-US" altLang="zh-CN" dirty="0" smtClean="0">
                <a:latin typeface="FrutigerLTStd-Light"/>
              </a:rPr>
              <a:t>they derive </a:t>
            </a:r>
            <a:r>
              <a:rPr lang="en-US" altLang="zh-CN" dirty="0">
                <a:latin typeface="FrutigerLTStd-Light"/>
              </a:rPr>
              <a:t>from the same clone of </a:t>
            </a:r>
            <a:r>
              <a:rPr lang="en-US" altLang="zh-CN" dirty="0" smtClean="0">
                <a:latin typeface="FrutigerLTStd-Light"/>
              </a:rPr>
              <a:t>initiated cells</a:t>
            </a:r>
            <a:r>
              <a:rPr lang="en-US" altLang="zh-CN" dirty="0">
                <a:latin typeface="FrutigerLTStd-Light"/>
              </a:rPr>
              <a:t>. The fact that many of </a:t>
            </a:r>
            <a:r>
              <a:rPr lang="en-US" altLang="zh-CN" dirty="0" smtClean="0">
                <a:latin typeface="FrutigerLTStd-Light"/>
              </a:rPr>
              <a:t>these </a:t>
            </a:r>
            <a:r>
              <a:rPr lang="en-US" altLang="zh-CN" dirty="0" err="1" smtClean="0">
                <a:latin typeface="FrutigerLTStd-Light"/>
              </a:rPr>
              <a:t>leukemias</a:t>
            </a:r>
            <a:r>
              <a:rPr lang="en-US" altLang="zh-CN" dirty="0" smtClean="0">
                <a:latin typeface="FrutigerLTStd-Light"/>
              </a:rPr>
              <a:t> </a:t>
            </a:r>
            <a:r>
              <a:rPr lang="en-US" altLang="zh-CN" dirty="0">
                <a:latin typeface="FrutigerLTStd-Light"/>
              </a:rPr>
              <a:t>are diagnosed at quite </a:t>
            </a:r>
            <a:r>
              <a:rPr lang="en-US" altLang="zh-CN" dirty="0" smtClean="0">
                <a:latin typeface="FrutigerLTStd-Light"/>
              </a:rPr>
              <a:t>different postnatal </a:t>
            </a:r>
            <a:r>
              <a:rPr lang="en-US" altLang="zh-CN" dirty="0">
                <a:latin typeface="FrutigerLTStd-Light"/>
              </a:rPr>
              <a:t>ages (</a:t>
            </a:r>
            <a:r>
              <a:rPr lang="en-US" altLang="zh-CN" i="1" dirty="0">
                <a:latin typeface="FrutigerLTStd-LightItalic"/>
              </a:rPr>
              <a:t>dots</a:t>
            </a:r>
            <a:r>
              <a:rPr lang="en-US" altLang="zh-CN" dirty="0">
                <a:latin typeface="FrutigerLTStd-Light"/>
              </a:rPr>
              <a:t>) indicates that </a:t>
            </a:r>
            <a:r>
              <a:rPr lang="en-US" altLang="zh-CN" dirty="0" smtClean="0">
                <a:solidFill>
                  <a:srgbClr val="FF0000"/>
                </a:solidFill>
                <a:latin typeface="FrutigerLTStd-Light"/>
              </a:rPr>
              <a:t>these initiating </a:t>
            </a:r>
            <a:r>
              <a:rPr lang="en-US" altLang="zh-CN" dirty="0">
                <a:solidFill>
                  <a:srgbClr val="FF0000"/>
                </a:solidFill>
                <a:latin typeface="FrutigerLTStd-Light"/>
              </a:rPr>
              <a:t>somatic mutations, </a:t>
            </a:r>
            <a:r>
              <a:rPr lang="en-US" altLang="zh-CN" dirty="0" smtClean="0">
                <a:solidFill>
                  <a:srgbClr val="FF0000"/>
                </a:solidFill>
                <a:latin typeface="FrutigerLTStd-Light"/>
              </a:rPr>
              <a:t>which occurred </a:t>
            </a:r>
            <a:r>
              <a:rPr lang="en-US" altLang="zh-CN" i="1" dirty="0">
                <a:solidFill>
                  <a:srgbClr val="FF0000"/>
                </a:solidFill>
                <a:latin typeface="FrutigerLTStd-LightItalic"/>
              </a:rPr>
              <a:t>in utero</a:t>
            </a:r>
            <a:r>
              <a:rPr lang="en-US" altLang="zh-CN" dirty="0">
                <a:solidFill>
                  <a:srgbClr val="FF0000"/>
                </a:solidFill>
                <a:latin typeface="FrutigerLTStd-Light"/>
              </a:rPr>
              <a:t>, were not, on </a:t>
            </a:r>
            <a:r>
              <a:rPr lang="en-US" altLang="zh-CN" dirty="0" smtClean="0">
                <a:solidFill>
                  <a:srgbClr val="FF0000"/>
                </a:solidFill>
                <a:latin typeface="FrutigerLTStd-Light"/>
              </a:rPr>
              <a:t>their own</a:t>
            </a:r>
            <a:r>
              <a:rPr lang="en-US" altLang="zh-CN" dirty="0">
                <a:solidFill>
                  <a:srgbClr val="FF0000"/>
                </a:solidFill>
                <a:latin typeface="FrutigerLTStd-Light"/>
              </a:rPr>
              <a:t>, sufficient to trigger the </a:t>
            </a:r>
            <a:r>
              <a:rPr lang="en-US" altLang="zh-CN" dirty="0" smtClean="0">
                <a:solidFill>
                  <a:srgbClr val="FF0000"/>
                </a:solidFill>
                <a:latin typeface="FrutigerLTStd-Light"/>
              </a:rPr>
              <a:t>formation of </a:t>
            </a:r>
            <a:r>
              <a:rPr lang="en-US" altLang="zh-CN" dirty="0">
                <a:solidFill>
                  <a:srgbClr val="FF0000"/>
                </a:solidFill>
                <a:latin typeface="FrutigerLTStd-Light"/>
              </a:rPr>
              <a:t>a clinically apparent leukemia. </a:t>
            </a:r>
            <a:endParaRPr lang="zh-CN" altLang="en-US" dirty="0"/>
          </a:p>
        </p:txBody>
      </p:sp>
      <p:sp>
        <p:nvSpPr>
          <p:cNvPr id="4" name="Rectangle 3"/>
          <p:cNvSpPr/>
          <p:nvPr/>
        </p:nvSpPr>
        <p:spPr>
          <a:xfrm>
            <a:off x="1797622" y="287959"/>
            <a:ext cx="8809418" cy="830997"/>
          </a:xfrm>
          <a:prstGeom prst="rect">
            <a:avLst/>
          </a:prstGeom>
        </p:spPr>
        <p:txBody>
          <a:bodyPr wrap="square">
            <a:spAutoFit/>
          </a:bodyPr>
          <a:lstStyle/>
          <a:p>
            <a:pPr algn="ctr"/>
            <a:r>
              <a:rPr lang="en-US" altLang="zh-CN" sz="2400" b="1" dirty="0">
                <a:solidFill>
                  <a:srgbClr val="1271FF"/>
                </a:solidFill>
                <a:latin typeface="FrutigerLTStd-Bold"/>
              </a:rPr>
              <a:t>Figure 11.23 </a:t>
            </a:r>
            <a:r>
              <a:rPr lang="en-US" altLang="zh-CN" sz="2400" b="1" dirty="0">
                <a:solidFill>
                  <a:srgbClr val="000000"/>
                </a:solidFill>
                <a:latin typeface="FrutigerLTStd-Bold"/>
              </a:rPr>
              <a:t>One or two oncogenic lesions do not suffice to generate full-blown tumors </a:t>
            </a:r>
            <a:endParaRPr lang="zh-CN" altLang="en-US" sz="2400" dirty="0"/>
          </a:p>
        </p:txBody>
      </p:sp>
    </p:spTree>
    <p:extLst>
      <p:ext uri="{BB962C8B-B14F-4D97-AF65-F5344CB8AC3E}">
        <p14:creationId xmlns:p14="http://schemas.microsoft.com/office/powerpoint/2010/main" val="3613292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11_23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920" y="2230012"/>
            <a:ext cx="4197279" cy="371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482550" y="2517145"/>
            <a:ext cx="5510784" cy="3139321"/>
          </a:xfrm>
          <a:prstGeom prst="rect">
            <a:avLst/>
          </a:prstGeom>
        </p:spPr>
        <p:txBody>
          <a:bodyPr wrap="square">
            <a:spAutoFit/>
          </a:bodyPr>
          <a:lstStyle/>
          <a:p>
            <a:r>
              <a:rPr lang="en-US" altLang="zh-CN" dirty="0">
                <a:latin typeface="FrutigerLTStd-Light"/>
              </a:rPr>
              <a:t>(C) A cluster of aberrant crypt foci (</a:t>
            </a:r>
            <a:r>
              <a:rPr lang="en-US" altLang="zh-CN" dirty="0" smtClean="0">
                <a:latin typeface="FrutigerLTStd-Light"/>
              </a:rPr>
              <a:t>ACFs) in </a:t>
            </a:r>
            <a:r>
              <a:rPr lang="en-US" altLang="zh-CN" dirty="0">
                <a:latin typeface="FrutigerLTStd-Light"/>
              </a:rPr>
              <a:t>the human colon are clearly revealed </a:t>
            </a:r>
            <a:r>
              <a:rPr lang="en-US" altLang="zh-CN" dirty="0" smtClean="0">
                <a:latin typeface="FrutigerLTStd-Light"/>
              </a:rPr>
              <a:t>by colonoscopy</a:t>
            </a:r>
            <a:r>
              <a:rPr lang="en-US" altLang="zh-CN" dirty="0">
                <a:latin typeface="FrutigerLTStd-Light"/>
              </a:rPr>
              <a:t>. ACFs like this one </a:t>
            </a:r>
            <a:r>
              <a:rPr lang="en-US" altLang="zh-CN" dirty="0" smtClean="0">
                <a:latin typeface="FrutigerLTStd-Light"/>
              </a:rPr>
              <a:t>frequently carry </a:t>
            </a:r>
            <a:r>
              <a:rPr lang="en-US" altLang="zh-CN" dirty="0">
                <a:latin typeface="FrutigerLTStd-Light"/>
              </a:rPr>
              <a:t>an inactivated </a:t>
            </a:r>
            <a:r>
              <a:rPr lang="en-US" altLang="zh-CN" i="1" dirty="0">
                <a:latin typeface="FrutigerLTStd-LightItalic"/>
              </a:rPr>
              <a:t>APC </a:t>
            </a:r>
            <a:r>
              <a:rPr lang="en-US" altLang="zh-CN" dirty="0">
                <a:latin typeface="FrutigerLTStd-Light"/>
              </a:rPr>
              <a:t>tumor </a:t>
            </a:r>
            <a:r>
              <a:rPr lang="en-US" altLang="zh-CN" dirty="0" smtClean="0">
                <a:latin typeface="FrutigerLTStd-Light"/>
              </a:rPr>
              <a:t>suppressor gene </a:t>
            </a:r>
            <a:r>
              <a:rPr lang="en-US" altLang="zh-CN" dirty="0">
                <a:latin typeface="FrutigerLTStd-Light"/>
              </a:rPr>
              <a:t>together with an activated </a:t>
            </a:r>
            <a:r>
              <a:rPr lang="en-US" altLang="zh-CN" dirty="0" smtClean="0">
                <a:latin typeface="FrutigerLTStd-Light"/>
              </a:rPr>
              <a:t>K-</a:t>
            </a:r>
            <a:r>
              <a:rPr lang="en-US" altLang="zh-CN" i="1" dirty="0" err="1" smtClean="0">
                <a:latin typeface="FrutigerLTStd-LightItalic"/>
              </a:rPr>
              <a:t>ras</a:t>
            </a:r>
            <a:r>
              <a:rPr lang="en-US" altLang="zh-CN" i="1" dirty="0" smtClean="0">
                <a:latin typeface="FrutigerLTStd-LightItalic"/>
              </a:rPr>
              <a:t> </a:t>
            </a:r>
            <a:r>
              <a:rPr lang="en-US" altLang="zh-CN" dirty="0" smtClean="0">
                <a:latin typeface="FrutigerLTStd-Light"/>
              </a:rPr>
              <a:t>oncogene</a:t>
            </a:r>
            <a:r>
              <a:rPr lang="en-US" altLang="zh-CN" dirty="0">
                <a:latin typeface="FrutigerLTStd-Light"/>
              </a:rPr>
              <a:t>; they may progress </a:t>
            </a:r>
            <a:r>
              <a:rPr lang="en-US" altLang="zh-CN" dirty="0" smtClean="0">
                <a:latin typeface="FrutigerLTStd-Light"/>
              </a:rPr>
              <a:t>into adenomatous </a:t>
            </a:r>
            <a:r>
              <a:rPr lang="en-US" altLang="zh-CN" dirty="0">
                <a:latin typeface="FrutigerLTStd-Light"/>
              </a:rPr>
              <a:t>polyps, which </a:t>
            </a:r>
            <a:r>
              <a:rPr lang="en-US" altLang="zh-CN" dirty="0" smtClean="0">
                <a:latin typeface="FrutigerLTStd-Light"/>
              </a:rPr>
              <a:t>themselves are </a:t>
            </a:r>
            <a:r>
              <a:rPr lang="en-US" altLang="zh-CN" dirty="0">
                <a:latin typeface="FrutigerLTStd-Light"/>
              </a:rPr>
              <a:t>still not full-fledged colon </a:t>
            </a:r>
            <a:r>
              <a:rPr lang="en-US" altLang="zh-CN" dirty="0" smtClean="0">
                <a:latin typeface="FrutigerLTStd-Light"/>
              </a:rPr>
              <a:t>carcinomas. Hence</a:t>
            </a:r>
            <a:r>
              <a:rPr lang="en-US" altLang="zh-CN" dirty="0">
                <a:latin typeface="FrutigerLTStd-Light"/>
              </a:rPr>
              <a:t>, </a:t>
            </a:r>
            <a:r>
              <a:rPr lang="en-US" altLang="zh-CN" u="sng" dirty="0">
                <a:solidFill>
                  <a:srgbClr val="FF0000"/>
                </a:solidFill>
                <a:latin typeface="FrutigerLTStd-Light"/>
              </a:rPr>
              <a:t>even two oncogenic </a:t>
            </a:r>
            <a:r>
              <a:rPr lang="en-US" altLang="zh-CN" u="sng" dirty="0" smtClean="0">
                <a:solidFill>
                  <a:srgbClr val="FF0000"/>
                </a:solidFill>
                <a:latin typeface="FrutigerLTStd-Light"/>
              </a:rPr>
              <a:t>genetic lesions</a:t>
            </a:r>
            <a:r>
              <a:rPr lang="en-US" altLang="zh-CN" u="sng" dirty="0">
                <a:solidFill>
                  <a:srgbClr val="FF0000"/>
                </a:solidFill>
                <a:latin typeface="FrutigerLTStd-Light"/>
              </a:rPr>
              <a:t>, acting together, generate </a:t>
            </a:r>
            <a:r>
              <a:rPr lang="en-US" altLang="zh-CN" u="sng" dirty="0" smtClean="0">
                <a:solidFill>
                  <a:srgbClr val="FF0000"/>
                </a:solidFill>
                <a:latin typeface="FrutigerLTStd-Light"/>
              </a:rPr>
              <a:t>human cells </a:t>
            </a:r>
            <a:r>
              <a:rPr lang="en-US" altLang="zh-CN" u="sng" dirty="0">
                <a:solidFill>
                  <a:srgbClr val="FF0000"/>
                </a:solidFill>
                <a:latin typeface="FrutigerLTStd-Light"/>
              </a:rPr>
              <a:t>that are still several steps short </a:t>
            </a:r>
            <a:r>
              <a:rPr lang="en-US" altLang="zh-CN" u="sng" dirty="0" smtClean="0">
                <a:solidFill>
                  <a:srgbClr val="FF0000"/>
                </a:solidFill>
                <a:latin typeface="FrutigerLTStd-Light"/>
              </a:rPr>
              <a:t>of being </a:t>
            </a:r>
            <a:r>
              <a:rPr lang="en-US" altLang="zh-CN" u="sng" dirty="0">
                <a:solidFill>
                  <a:srgbClr val="FF0000"/>
                </a:solidFill>
                <a:latin typeface="FrutigerLTStd-Light"/>
              </a:rPr>
              <a:t>fully transformed.</a:t>
            </a:r>
            <a:endParaRPr lang="zh-CN" altLang="en-US" u="sng" dirty="0">
              <a:solidFill>
                <a:srgbClr val="FF0000"/>
              </a:solidFill>
            </a:endParaRPr>
          </a:p>
        </p:txBody>
      </p:sp>
      <p:sp>
        <p:nvSpPr>
          <p:cNvPr id="4" name="Rectangle 3"/>
          <p:cNvSpPr/>
          <p:nvPr/>
        </p:nvSpPr>
        <p:spPr>
          <a:xfrm>
            <a:off x="1797622" y="287959"/>
            <a:ext cx="8809418" cy="830997"/>
          </a:xfrm>
          <a:prstGeom prst="rect">
            <a:avLst/>
          </a:prstGeom>
        </p:spPr>
        <p:txBody>
          <a:bodyPr wrap="square">
            <a:spAutoFit/>
          </a:bodyPr>
          <a:lstStyle/>
          <a:p>
            <a:pPr algn="ctr"/>
            <a:r>
              <a:rPr lang="en-US" altLang="zh-CN" sz="2400" b="1" dirty="0">
                <a:solidFill>
                  <a:srgbClr val="1271FF"/>
                </a:solidFill>
                <a:latin typeface="FrutigerLTStd-Bold"/>
              </a:rPr>
              <a:t>Figure 11.23 </a:t>
            </a:r>
            <a:r>
              <a:rPr lang="en-US" altLang="zh-CN" sz="2400" b="1" dirty="0">
                <a:solidFill>
                  <a:srgbClr val="000000"/>
                </a:solidFill>
                <a:latin typeface="FrutigerLTStd-Bold"/>
              </a:rPr>
              <a:t>One or two oncogenic lesions do not suffice to generate full-blown tumors </a:t>
            </a:r>
            <a:endParaRPr lang="zh-CN" altLang="en-US" sz="2400" dirty="0"/>
          </a:p>
        </p:txBody>
      </p:sp>
    </p:spTree>
    <p:extLst>
      <p:ext uri="{BB962C8B-B14F-4D97-AF65-F5344CB8AC3E}">
        <p14:creationId xmlns:p14="http://schemas.microsoft.com/office/powerpoint/2010/main" val="1121661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figure_11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870" y="1946148"/>
            <a:ext cx="8531225"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61177" y="4522237"/>
            <a:ext cx="10219403" cy="646331"/>
          </a:xfrm>
          <a:prstGeom prst="rect">
            <a:avLst/>
          </a:prstGeom>
        </p:spPr>
        <p:txBody>
          <a:bodyPr wrap="square">
            <a:spAutoFit/>
          </a:bodyPr>
          <a:lstStyle/>
          <a:p>
            <a:r>
              <a:rPr lang="en-US" altLang="zh-CN" dirty="0" smtClean="0">
                <a:solidFill>
                  <a:srgbClr val="000000"/>
                </a:solidFill>
                <a:latin typeface="FrutigerLTStd-Light"/>
              </a:rPr>
              <a:t>Cultures of early-passage </a:t>
            </a:r>
            <a:r>
              <a:rPr lang="en-US" altLang="zh-CN" dirty="0">
                <a:solidFill>
                  <a:srgbClr val="000000"/>
                </a:solidFill>
                <a:latin typeface="FrutigerLTStd-Light"/>
              </a:rPr>
              <a:t>rat embryo </a:t>
            </a:r>
            <a:r>
              <a:rPr lang="en-US" altLang="zh-CN" dirty="0" smtClean="0">
                <a:solidFill>
                  <a:srgbClr val="000000"/>
                </a:solidFill>
                <a:latin typeface="FrutigerLTStd-Light"/>
              </a:rPr>
              <a:t>fibroblasts or </a:t>
            </a:r>
            <a:r>
              <a:rPr lang="en-US" altLang="zh-CN" dirty="0">
                <a:solidFill>
                  <a:srgbClr val="000000"/>
                </a:solidFill>
                <a:latin typeface="FrutigerLTStd-Light"/>
              </a:rPr>
              <a:t>baby hamster kidney cells </a:t>
            </a:r>
            <a:r>
              <a:rPr lang="en-US" altLang="zh-CN" dirty="0" smtClean="0">
                <a:solidFill>
                  <a:srgbClr val="000000"/>
                </a:solidFill>
                <a:latin typeface="FrutigerLTStd-Light"/>
              </a:rPr>
              <a:t>were exposed </a:t>
            </a:r>
            <a:r>
              <a:rPr lang="en-US" altLang="zh-CN" dirty="0">
                <a:solidFill>
                  <a:srgbClr val="000000"/>
                </a:solidFill>
                <a:latin typeface="FrutigerLTStd-Light"/>
              </a:rPr>
              <a:t>to cloned DNAs via the </a:t>
            </a:r>
            <a:r>
              <a:rPr lang="en-US" altLang="zh-CN" dirty="0" smtClean="0">
                <a:solidFill>
                  <a:srgbClr val="000000"/>
                </a:solidFill>
                <a:latin typeface="FrutigerLTStd-Light"/>
              </a:rPr>
              <a:t>calcium phosphate </a:t>
            </a:r>
            <a:r>
              <a:rPr lang="en-US" altLang="zh-CN" dirty="0">
                <a:solidFill>
                  <a:srgbClr val="000000"/>
                </a:solidFill>
                <a:latin typeface="FrutigerLTStd-Light"/>
              </a:rPr>
              <a:t>gene transfection </a:t>
            </a:r>
            <a:r>
              <a:rPr lang="en-US" altLang="zh-CN" dirty="0" smtClean="0">
                <a:solidFill>
                  <a:srgbClr val="000000"/>
                </a:solidFill>
                <a:latin typeface="FrutigerLTStd-Light"/>
              </a:rPr>
              <a:t>procedure.</a:t>
            </a:r>
            <a:endParaRPr lang="zh-CN" altLang="en-US" dirty="0"/>
          </a:p>
        </p:txBody>
      </p:sp>
      <p:sp>
        <p:nvSpPr>
          <p:cNvPr id="3" name="Rectangle 2"/>
          <p:cNvSpPr/>
          <p:nvPr/>
        </p:nvSpPr>
        <p:spPr>
          <a:xfrm>
            <a:off x="1358646" y="625851"/>
            <a:ext cx="9824466" cy="461665"/>
          </a:xfrm>
          <a:prstGeom prst="rect">
            <a:avLst/>
          </a:prstGeom>
        </p:spPr>
        <p:txBody>
          <a:bodyPr wrap="square">
            <a:spAutoFit/>
          </a:bodyPr>
          <a:lstStyle/>
          <a:p>
            <a:r>
              <a:rPr lang="en-US" altLang="zh-CN" sz="2400" b="1" dirty="0">
                <a:solidFill>
                  <a:srgbClr val="1271FF"/>
                </a:solidFill>
                <a:latin typeface="FrutigerLTStd-Bold"/>
              </a:rPr>
              <a:t>Figure 11.24 </a:t>
            </a:r>
            <a:r>
              <a:rPr lang="en-US" altLang="zh-CN" sz="2400" b="1" dirty="0">
                <a:solidFill>
                  <a:srgbClr val="000000"/>
                </a:solidFill>
                <a:latin typeface="FrutigerLTStd-Bold"/>
              </a:rPr>
              <a:t>Oncogene collaboration in rodent cells </a:t>
            </a:r>
            <a:r>
              <a:rPr lang="en-US" altLang="zh-CN" sz="2400" b="1" i="1" dirty="0">
                <a:solidFill>
                  <a:srgbClr val="000000"/>
                </a:solidFill>
                <a:latin typeface="FrutigerLTStd-BoldItalic"/>
              </a:rPr>
              <a:t>in vitro </a:t>
            </a:r>
            <a:endParaRPr lang="zh-CN" altLang="en-US" sz="2400" dirty="0"/>
          </a:p>
        </p:txBody>
      </p:sp>
      <p:sp>
        <p:nvSpPr>
          <p:cNvPr id="4" name="TextBox 3"/>
          <p:cNvSpPr txBox="1"/>
          <p:nvPr/>
        </p:nvSpPr>
        <p:spPr>
          <a:xfrm>
            <a:off x="1161177" y="5590675"/>
            <a:ext cx="1500732" cy="369332"/>
          </a:xfrm>
          <a:prstGeom prst="rect">
            <a:avLst/>
          </a:prstGeom>
          <a:noFill/>
        </p:spPr>
        <p:txBody>
          <a:bodyPr wrap="none" rtlCol="0">
            <a:spAutoFit/>
          </a:bodyPr>
          <a:lstStyle/>
          <a:p>
            <a:r>
              <a:rPr lang="en-US" altLang="zh-CN" dirty="0" smtClean="0"/>
              <a:t>E1A inhibit </a:t>
            </a:r>
            <a:r>
              <a:rPr lang="en-US" altLang="zh-CN" dirty="0" err="1" smtClean="0"/>
              <a:t>Rb</a:t>
            </a:r>
            <a:endParaRPr lang="zh-CN" altLang="en-US" dirty="0"/>
          </a:p>
        </p:txBody>
      </p:sp>
    </p:spTree>
    <p:extLst>
      <p:ext uri="{BB962C8B-B14F-4D97-AF65-F5344CB8AC3E}">
        <p14:creationId xmlns:p14="http://schemas.microsoft.com/office/powerpoint/2010/main" val="38724363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table_11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605" y="275604"/>
            <a:ext cx="6697205" cy="627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260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 descr="table_11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711" y="336885"/>
            <a:ext cx="7916863"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442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11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981" y="1681351"/>
            <a:ext cx="4604873" cy="466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54480" y="393192"/>
            <a:ext cx="9052560" cy="954107"/>
          </a:xfrm>
          <a:prstGeom prst="rect">
            <a:avLst/>
          </a:prstGeom>
        </p:spPr>
        <p:txBody>
          <a:bodyPr wrap="square">
            <a:spAutoFit/>
          </a:bodyPr>
          <a:lstStyle/>
          <a:p>
            <a:pPr algn="ctr"/>
            <a:r>
              <a:rPr lang="en-US" altLang="zh-CN" sz="2800" b="1" dirty="0">
                <a:solidFill>
                  <a:srgbClr val="1271FF"/>
                </a:solidFill>
                <a:latin typeface="FrutigerLTStd-Bold"/>
              </a:rPr>
              <a:t>Figure 11.25 </a:t>
            </a:r>
            <a:r>
              <a:rPr lang="en-US" altLang="zh-CN" sz="2800" b="1" dirty="0">
                <a:solidFill>
                  <a:srgbClr val="000000"/>
                </a:solidFill>
                <a:latin typeface="FrutigerLTStd-Bold"/>
              </a:rPr>
              <a:t>Oncogene </a:t>
            </a:r>
            <a:r>
              <a:rPr lang="en-US" altLang="zh-CN" sz="2800" b="1" dirty="0" smtClean="0">
                <a:solidFill>
                  <a:srgbClr val="000000"/>
                </a:solidFill>
                <a:latin typeface="FrutigerLTStd-Bold"/>
              </a:rPr>
              <a:t>collaboration in </a:t>
            </a:r>
            <a:r>
              <a:rPr lang="en-US" altLang="zh-CN" sz="2800" b="1" dirty="0">
                <a:solidFill>
                  <a:srgbClr val="000000"/>
                </a:solidFill>
                <a:latin typeface="FrutigerLTStd-Bold"/>
              </a:rPr>
              <a:t>transgenic, cancer-prone mice</a:t>
            </a:r>
            <a:endParaRPr lang="zh-CN" altLang="en-US" sz="2800" dirty="0"/>
          </a:p>
        </p:txBody>
      </p:sp>
      <p:sp>
        <p:nvSpPr>
          <p:cNvPr id="3" name="TextBox 2"/>
          <p:cNvSpPr txBox="1"/>
          <p:nvPr/>
        </p:nvSpPr>
        <p:spPr>
          <a:xfrm>
            <a:off x="6437376" y="3813048"/>
            <a:ext cx="3145028" cy="400110"/>
          </a:xfrm>
          <a:prstGeom prst="rect">
            <a:avLst/>
          </a:prstGeom>
          <a:noFill/>
        </p:spPr>
        <p:txBody>
          <a:bodyPr wrap="none" rtlCol="0">
            <a:spAutoFit/>
          </a:bodyPr>
          <a:lstStyle/>
          <a:p>
            <a:r>
              <a:rPr lang="en-US" altLang="zh-CN" sz="2000" dirty="0" smtClean="0"/>
              <a:t>Mouse model breast cancer </a:t>
            </a:r>
            <a:endParaRPr lang="zh-CN" altLang="en-US" sz="2000" dirty="0"/>
          </a:p>
        </p:txBody>
      </p:sp>
    </p:spTree>
    <p:extLst>
      <p:ext uri="{BB962C8B-B14F-4D97-AF65-F5344CB8AC3E}">
        <p14:creationId xmlns:p14="http://schemas.microsoft.com/office/powerpoint/2010/main" val="8934769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8616" y="1376279"/>
            <a:ext cx="1028395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11.12 Human cells are constructed to be highly resistant </a:t>
            </a:r>
            <a:r>
              <a:rPr lang="en-US" altLang="zh-CN" sz="2800" dirty="0" smtClean="0">
                <a:solidFill>
                  <a:srgbClr val="1271FF"/>
                </a:solidFill>
                <a:latin typeface="ACaslonPro-Regular"/>
              </a:rPr>
              <a:t>to immortalization </a:t>
            </a:r>
            <a:r>
              <a:rPr lang="en-US" altLang="zh-CN" sz="2800" dirty="0">
                <a:solidFill>
                  <a:srgbClr val="1271FF"/>
                </a:solidFill>
                <a:latin typeface="ACaslonPro-Regular"/>
              </a:rPr>
              <a:t>and transformation</a:t>
            </a:r>
            <a:endParaRPr lang="zh-CN" altLang="en-US" sz="2800" dirty="0"/>
          </a:p>
        </p:txBody>
      </p:sp>
      <p:sp>
        <p:nvSpPr>
          <p:cNvPr id="3" name="Rectangle 2"/>
          <p:cNvSpPr/>
          <p:nvPr/>
        </p:nvSpPr>
        <p:spPr>
          <a:xfrm>
            <a:off x="1185993" y="4022890"/>
            <a:ext cx="10283952" cy="1323439"/>
          </a:xfrm>
          <a:prstGeom prst="rect">
            <a:avLst/>
          </a:prstGeom>
        </p:spPr>
        <p:txBody>
          <a:bodyPr wrap="square">
            <a:spAutoFit/>
          </a:bodyPr>
          <a:lstStyle/>
          <a:p>
            <a:r>
              <a:rPr lang="en-US" altLang="zh-CN" sz="2000" dirty="0">
                <a:latin typeface="UtopiaStd-Regular"/>
              </a:rPr>
              <a:t>It is easy to immortalize rodent </a:t>
            </a:r>
            <a:r>
              <a:rPr lang="en-US" altLang="zh-CN" sz="2000" dirty="0" smtClean="0">
                <a:latin typeface="UtopiaStd-Regular"/>
              </a:rPr>
              <a:t>cells simply </a:t>
            </a:r>
            <a:r>
              <a:rPr lang="en-US" altLang="zh-CN" sz="2000" dirty="0">
                <a:latin typeface="UtopiaStd-Regular"/>
              </a:rPr>
              <a:t>by propagating them through a relatively small number of passages </a:t>
            </a:r>
            <a:r>
              <a:rPr lang="en-US" altLang="zh-CN" sz="2000" i="1" dirty="0">
                <a:latin typeface="UtopiaStd-Italic"/>
              </a:rPr>
              <a:t>in </a:t>
            </a:r>
            <a:r>
              <a:rPr lang="en-US" altLang="zh-CN" sz="2000" i="1" dirty="0" smtClean="0">
                <a:latin typeface="UtopiaStd-Italic"/>
              </a:rPr>
              <a:t>vitro</a:t>
            </a:r>
            <a:r>
              <a:rPr lang="en-US" altLang="zh-CN" sz="2000" dirty="0" smtClean="0">
                <a:latin typeface="UtopiaStd-Regular"/>
              </a:rPr>
              <a:t>, </a:t>
            </a:r>
            <a:r>
              <a:rPr lang="en-US" altLang="zh-CN" sz="2000" dirty="0">
                <a:latin typeface="UtopiaStd-Regular"/>
              </a:rPr>
              <a:t>such as the NIH 3T3 cells discussed earlier. In contrast, human cells rarely, if </a:t>
            </a:r>
            <a:r>
              <a:rPr lang="en-US" altLang="zh-CN" sz="2000" dirty="0" smtClean="0">
                <a:latin typeface="UtopiaStd-Regular"/>
              </a:rPr>
              <a:t>ever, become </a:t>
            </a:r>
            <a:r>
              <a:rPr lang="en-US" altLang="zh-CN" sz="2000" dirty="0">
                <a:latin typeface="UtopiaStd-Regular"/>
              </a:rPr>
              <a:t>immortalized following extended serial passaging in </a:t>
            </a:r>
            <a:r>
              <a:rPr lang="en-US" altLang="zh-CN" sz="2000" dirty="0" smtClean="0">
                <a:latin typeface="UtopiaStd-Regular"/>
              </a:rPr>
              <a:t>culture.</a:t>
            </a:r>
            <a:endParaRPr lang="zh-CN" altLang="en-US" sz="2000" dirty="0"/>
          </a:p>
        </p:txBody>
      </p:sp>
    </p:spTree>
    <p:extLst>
      <p:ext uri="{BB962C8B-B14F-4D97-AF65-F5344CB8AC3E}">
        <p14:creationId xmlns:p14="http://schemas.microsoft.com/office/powerpoint/2010/main" val="121101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figure_11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44" y="1147478"/>
            <a:ext cx="4223603" cy="536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62696" y="2091741"/>
            <a:ext cx="5748528" cy="1200329"/>
          </a:xfrm>
          <a:prstGeom prst="rect">
            <a:avLst/>
          </a:prstGeom>
        </p:spPr>
        <p:txBody>
          <a:bodyPr wrap="square">
            <a:spAutoFit/>
          </a:bodyPr>
          <a:lstStyle/>
          <a:p>
            <a:r>
              <a:rPr lang="en-US" altLang="zh-CN" dirty="0" smtClean="0">
                <a:solidFill>
                  <a:srgbClr val="000000"/>
                </a:solidFill>
                <a:latin typeface="FrutigerLTStd-Light"/>
              </a:rPr>
              <a:t>These </a:t>
            </a:r>
            <a:r>
              <a:rPr lang="en-US" altLang="zh-CN" dirty="0">
                <a:solidFill>
                  <a:srgbClr val="000000"/>
                </a:solidFill>
                <a:latin typeface="FrutigerLTStd-Light"/>
              </a:rPr>
              <a:t>curves </a:t>
            </a:r>
            <a:r>
              <a:rPr lang="en-US" altLang="zh-CN" dirty="0" smtClean="0">
                <a:solidFill>
                  <a:srgbClr val="000000"/>
                </a:solidFill>
                <a:latin typeface="FrutigerLTStd-Light"/>
              </a:rPr>
              <a:t>compare the </a:t>
            </a:r>
            <a:r>
              <a:rPr lang="en-US" altLang="zh-CN" dirty="0">
                <a:solidFill>
                  <a:srgbClr val="000000"/>
                </a:solidFill>
                <a:latin typeface="FrutigerLTStd-Light"/>
              </a:rPr>
              <a:t>annual global consumption </a:t>
            </a:r>
            <a:r>
              <a:rPr lang="en-US" altLang="zh-CN" dirty="0" smtClean="0">
                <a:solidFill>
                  <a:srgbClr val="000000"/>
                </a:solidFill>
                <a:latin typeface="FrutigerLTStd-Light"/>
              </a:rPr>
              <a:t>of cigarettes </a:t>
            </a:r>
            <a:r>
              <a:rPr lang="en-US" altLang="zh-CN" dirty="0">
                <a:solidFill>
                  <a:srgbClr val="000000"/>
                </a:solidFill>
                <a:latin typeface="FrutigerLTStd-Light"/>
              </a:rPr>
              <a:t>(</a:t>
            </a:r>
            <a:r>
              <a:rPr lang="en-US" altLang="zh-CN" i="1" dirty="0">
                <a:solidFill>
                  <a:srgbClr val="000000"/>
                </a:solidFill>
                <a:latin typeface="FrutigerLTStd-LightItalic"/>
              </a:rPr>
              <a:t>red curve</a:t>
            </a:r>
            <a:r>
              <a:rPr lang="en-US" altLang="zh-CN" dirty="0">
                <a:solidFill>
                  <a:srgbClr val="000000"/>
                </a:solidFill>
                <a:latin typeface="FrutigerLTStd-Light"/>
              </a:rPr>
              <a:t>) with the </a:t>
            </a:r>
            <a:r>
              <a:rPr lang="en-US" altLang="zh-CN" dirty="0" smtClean="0">
                <a:solidFill>
                  <a:srgbClr val="000000"/>
                </a:solidFill>
                <a:latin typeface="FrutigerLTStd-Light"/>
              </a:rPr>
              <a:t>recorded and </a:t>
            </a:r>
            <a:r>
              <a:rPr lang="en-US" altLang="zh-CN" dirty="0">
                <a:solidFill>
                  <a:srgbClr val="000000"/>
                </a:solidFill>
                <a:latin typeface="FrutigerLTStd-Light"/>
              </a:rPr>
              <a:t>predicted annual </a:t>
            </a:r>
            <a:r>
              <a:rPr lang="en-US" altLang="zh-CN" dirty="0" smtClean="0">
                <a:solidFill>
                  <a:srgbClr val="000000"/>
                </a:solidFill>
                <a:latin typeface="FrutigerLTStd-Light"/>
              </a:rPr>
              <a:t>worldwide mortality </a:t>
            </a:r>
            <a:r>
              <a:rPr lang="en-US" altLang="zh-CN" dirty="0">
                <a:solidFill>
                  <a:srgbClr val="000000"/>
                </a:solidFill>
                <a:latin typeface="FrutigerLTStd-Light"/>
              </a:rPr>
              <a:t>from lung cancer (</a:t>
            </a:r>
            <a:r>
              <a:rPr lang="en-US" altLang="zh-CN" i="1" dirty="0">
                <a:solidFill>
                  <a:srgbClr val="000000"/>
                </a:solidFill>
                <a:latin typeface="FrutigerLTStd-LightItalic"/>
              </a:rPr>
              <a:t>green curve</a:t>
            </a:r>
            <a:r>
              <a:rPr lang="en-US" altLang="zh-CN" dirty="0" smtClean="0">
                <a:solidFill>
                  <a:srgbClr val="000000"/>
                </a:solidFill>
                <a:latin typeface="FrutigerLTStd-Light"/>
              </a:rPr>
              <a:t>). </a:t>
            </a:r>
            <a:endParaRPr lang="zh-CN" altLang="en-US" dirty="0"/>
          </a:p>
        </p:txBody>
      </p:sp>
      <p:sp>
        <p:nvSpPr>
          <p:cNvPr id="4" name="Rectangle 3"/>
          <p:cNvSpPr/>
          <p:nvPr/>
        </p:nvSpPr>
        <p:spPr>
          <a:xfrm>
            <a:off x="1843329" y="293985"/>
            <a:ext cx="9241632" cy="523220"/>
          </a:xfrm>
          <a:prstGeom prst="rect">
            <a:avLst/>
          </a:prstGeom>
        </p:spPr>
        <p:txBody>
          <a:bodyPr wrap="none">
            <a:spAutoFit/>
          </a:bodyPr>
          <a:lstStyle/>
          <a:p>
            <a:r>
              <a:rPr lang="en-US" altLang="zh-CN" sz="2800" b="1" dirty="0">
                <a:solidFill>
                  <a:srgbClr val="1271FF"/>
                </a:solidFill>
                <a:latin typeface="FrutigerLTStd-Bold"/>
              </a:rPr>
              <a:t>Figure 11.2 </a:t>
            </a:r>
            <a:r>
              <a:rPr lang="en-US" altLang="zh-CN" sz="2800" b="1" dirty="0">
                <a:solidFill>
                  <a:srgbClr val="000000"/>
                </a:solidFill>
                <a:latin typeface="FrutigerLTStd-Bold"/>
              </a:rPr>
              <a:t>Cigarette consumption and lung cancer </a:t>
            </a:r>
            <a:endParaRPr lang="zh-CN" altLang="en-US" sz="2800" dirty="0"/>
          </a:p>
        </p:txBody>
      </p:sp>
      <p:sp>
        <p:nvSpPr>
          <p:cNvPr id="3" name="TextBox 2"/>
          <p:cNvSpPr txBox="1"/>
          <p:nvPr/>
        </p:nvSpPr>
        <p:spPr>
          <a:xfrm>
            <a:off x="7506465" y="4449130"/>
            <a:ext cx="2157898" cy="400110"/>
          </a:xfrm>
          <a:prstGeom prst="rect">
            <a:avLst/>
          </a:prstGeom>
          <a:noFill/>
        </p:spPr>
        <p:txBody>
          <a:bodyPr wrap="none" rtlCol="0">
            <a:spAutoFit/>
          </a:bodyPr>
          <a:lstStyle/>
          <a:p>
            <a:r>
              <a:rPr lang="en-US" altLang="zh-CN" sz="2000" b="1" dirty="0" smtClean="0">
                <a:solidFill>
                  <a:srgbClr val="FF0000"/>
                </a:solidFill>
              </a:rPr>
              <a:t>Genetic alteration </a:t>
            </a:r>
            <a:endParaRPr lang="zh-CN" altLang="en-US" sz="2000" b="1" dirty="0">
              <a:solidFill>
                <a:srgbClr val="FF0000"/>
              </a:solidFill>
            </a:endParaRPr>
          </a:p>
        </p:txBody>
      </p:sp>
      <p:sp>
        <p:nvSpPr>
          <p:cNvPr id="5" name="Rectangle 4"/>
          <p:cNvSpPr/>
          <p:nvPr/>
        </p:nvSpPr>
        <p:spPr>
          <a:xfrm>
            <a:off x="7223388" y="5859760"/>
            <a:ext cx="2438873" cy="400110"/>
          </a:xfrm>
          <a:prstGeom prst="rect">
            <a:avLst/>
          </a:prstGeom>
        </p:spPr>
        <p:txBody>
          <a:bodyPr wrap="none">
            <a:spAutoFit/>
          </a:bodyPr>
          <a:lstStyle/>
          <a:p>
            <a:r>
              <a:rPr lang="en-US" altLang="zh-CN" sz="2000" b="1" dirty="0" smtClean="0">
                <a:solidFill>
                  <a:srgbClr val="FF0000"/>
                </a:solidFill>
              </a:rPr>
              <a:t>Epigenetic </a:t>
            </a:r>
            <a:r>
              <a:rPr lang="en-US" altLang="zh-CN" sz="2000" b="1" dirty="0">
                <a:solidFill>
                  <a:srgbClr val="FF0000"/>
                </a:solidFill>
              </a:rPr>
              <a:t>alteration </a:t>
            </a:r>
            <a:endParaRPr lang="zh-CN" altLang="en-US" sz="2000" b="1" dirty="0">
              <a:solidFill>
                <a:srgbClr val="FF0000"/>
              </a:solidFill>
            </a:endParaRPr>
          </a:p>
        </p:txBody>
      </p:sp>
      <p:sp>
        <p:nvSpPr>
          <p:cNvPr id="6" name="Rectangle 5"/>
          <p:cNvSpPr/>
          <p:nvPr/>
        </p:nvSpPr>
        <p:spPr>
          <a:xfrm>
            <a:off x="5559791" y="5139056"/>
            <a:ext cx="2883033" cy="400110"/>
          </a:xfrm>
          <a:prstGeom prst="rect">
            <a:avLst/>
          </a:prstGeom>
        </p:spPr>
        <p:txBody>
          <a:bodyPr wrap="none">
            <a:spAutoFit/>
          </a:bodyPr>
          <a:lstStyle/>
          <a:p>
            <a:r>
              <a:rPr lang="en-US" altLang="zh-CN" sz="2000" b="1" dirty="0" smtClean="0">
                <a:solidFill>
                  <a:srgbClr val="FF0000"/>
                </a:solidFill>
              </a:rPr>
              <a:t>Tissue </a:t>
            </a:r>
            <a:r>
              <a:rPr lang="en-US" altLang="zh-CN" sz="2000" b="1" dirty="0">
                <a:solidFill>
                  <a:srgbClr val="FF0000"/>
                </a:solidFill>
              </a:rPr>
              <a:t>microenvironment</a:t>
            </a:r>
            <a:endParaRPr lang="zh-CN" altLang="en-US" sz="2000" b="1" dirty="0">
              <a:solidFill>
                <a:srgbClr val="FF0000"/>
              </a:solidFill>
            </a:endParaRPr>
          </a:p>
        </p:txBody>
      </p:sp>
      <p:sp>
        <p:nvSpPr>
          <p:cNvPr id="7" name="Right Brace 6"/>
          <p:cNvSpPr/>
          <p:nvPr/>
        </p:nvSpPr>
        <p:spPr>
          <a:xfrm>
            <a:off x="9582896" y="4600935"/>
            <a:ext cx="158730" cy="147635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 name="Straight Arrow Connector 11"/>
          <p:cNvCxnSpPr/>
          <p:nvPr/>
        </p:nvCxnSpPr>
        <p:spPr>
          <a:xfrm>
            <a:off x="9265607" y="4849240"/>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9002961" y="4849240"/>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01306" y="5509135"/>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01306" y="4792153"/>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745144" y="4761948"/>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45144" y="5509135"/>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202604" y="5681331"/>
            <a:ext cx="1334020" cy="400110"/>
          </a:xfrm>
          <a:prstGeom prst="rect">
            <a:avLst/>
          </a:prstGeom>
          <a:noFill/>
        </p:spPr>
        <p:txBody>
          <a:bodyPr wrap="none" rtlCol="0">
            <a:spAutoFit/>
          </a:bodyPr>
          <a:lstStyle/>
          <a:p>
            <a:r>
              <a:rPr lang="en-US" altLang="zh-CN" sz="2000" b="1" dirty="0" smtClean="0">
                <a:solidFill>
                  <a:srgbClr val="FF0000"/>
                </a:solidFill>
              </a:rPr>
              <a:t>Cancer cell</a:t>
            </a:r>
            <a:endParaRPr lang="zh-CN" altLang="en-US" sz="2000" b="1" dirty="0">
              <a:solidFill>
                <a:srgbClr val="FF0000"/>
              </a:solidFill>
            </a:endParaRPr>
          </a:p>
        </p:txBody>
      </p:sp>
      <p:cxnSp>
        <p:nvCxnSpPr>
          <p:cNvPr id="19" name="Straight Arrow Connector 18"/>
          <p:cNvCxnSpPr/>
          <p:nvPr/>
        </p:nvCxnSpPr>
        <p:spPr>
          <a:xfrm>
            <a:off x="9729467" y="5348975"/>
            <a:ext cx="720000" cy="15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202604" y="4600935"/>
            <a:ext cx="1399742" cy="400110"/>
          </a:xfrm>
          <a:prstGeom prst="rect">
            <a:avLst/>
          </a:prstGeom>
          <a:noFill/>
        </p:spPr>
        <p:txBody>
          <a:bodyPr wrap="none" rtlCol="0">
            <a:spAutoFit/>
          </a:bodyPr>
          <a:lstStyle/>
          <a:p>
            <a:r>
              <a:rPr lang="en-US" altLang="zh-CN" sz="2000" b="1" dirty="0" smtClean="0">
                <a:solidFill>
                  <a:srgbClr val="00B050"/>
                </a:solidFill>
              </a:rPr>
              <a:t>Normal cell</a:t>
            </a:r>
            <a:endParaRPr lang="zh-CN" altLang="en-US" sz="2000" b="1" dirty="0">
              <a:solidFill>
                <a:srgbClr val="00B050"/>
              </a:solidFill>
            </a:endParaRPr>
          </a:p>
        </p:txBody>
      </p:sp>
      <p:cxnSp>
        <p:nvCxnSpPr>
          <p:cNvPr id="22" name="Straight Arrow Connector 21"/>
          <p:cNvCxnSpPr/>
          <p:nvPr/>
        </p:nvCxnSpPr>
        <p:spPr>
          <a:xfrm>
            <a:off x="10873291" y="4991316"/>
            <a:ext cx="0"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440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figure_11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97" y="392312"/>
            <a:ext cx="4521200"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48525" y="1777922"/>
            <a:ext cx="6991278" cy="3170099"/>
          </a:xfrm>
          <a:prstGeom prst="rect">
            <a:avLst/>
          </a:prstGeom>
        </p:spPr>
        <p:txBody>
          <a:bodyPr wrap="square">
            <a:spAutoFit/>
          </a:bodyPr>
          <a:lstStyle/>
          <a:p>
            <a:r>
              <a:rPr lang="en-US" altLang="zh-CN" sz="2000" dirty="0" smtClean="0">
                <a:solidFill>
                  <a:srgbClr val="000000"/>
                </a:solidFill>
                <a:latin typeface="FrutigerLTStd-Light"/>
              </a:rPr>
              <a:t>The </a:t>
            </a:r>
            <a:r>
              <a:rPr lang="en-US" altLang="zh-CN" sz="2000" dirty="0">
                <a:solidFill>
                  <a:srgbClr val="000000"/>
                </a:solidFill>
                <a:latin typeface="FrutigerLTStd-Light"/>
              </a:rPr>
              <a:t>various </a:t>
            </a:r>
            <a:r>
              <a:rPr lang="en-US" altLang="zh-CN" sz="2000" dirty="0" smtClean="0">
                <a:solidFill>
                  <a:srgbClr val="000000"/>
                </a:solidFill>
                <a:latin typeface="FrutigerLTStd-Light"/>
              </a:rPr>
              <a:t>PP2A </a:t>
            </a:r>
            <a:r>
              <a:rPr lang="en-US" altLang="zh-CN" sz="2000" dirty="0" err="1" smtClean="0">
                <a:solidFill>
                  <a:srgbClr val="000000"/>
                </a:solidFill>
                <a:latin typeface="FrutigerLTStd-Light"/>
              </a:rPr>
              <a:t>holoenzymes</a:t>
            </a:r>
            <a:r>
              <a:rPr lang="en-US" altLang="zh-CN" sz="2000" dirty="0" smtClean="0">
                <a:solidFill>
                  <a:srgbClr val="000000"/>
                </a:solidFill>
                <a:latin typeface="FrutigerLTStd-Light"/>
              </a:rPr>
              <a:t> are </a:t>
            </a:r>
            <a:r>
              <a:rPr lang="en-US" altLang="zh-CN" sz="2000" dirty="0">
                <a:solidFill>
                  <a:srgbClr val="000000"/>
                </a:solidFill>
                <a:latin typeface="FrutigerLTStd-Light"/>
              </a:rPr>
              <a:t>responsible for dephosphorylating cellular </a:t>
            </a:r>
            <a:r>
              <a:rPr lang="en-US" altLang="zh-CN" sz="2000" dirty="0" err="1" smtClean="0">
                <a:solidFill>
                  <a:srgbClr val="000000"/>
                </a:solidFill>
                <a:latin typeface="FrutigerLTStd-Light"/>
              </a:rPr>
              <a:t>phosphoproteins</a:t>
            </a:r>
            <a:r>
              <a:rPr lang="en-US" altLang="zh-CN" sz="2000" dirty="0" smtClean="0">
                <a:solidFill>
                  <a:srgbClr val="000000"/>
                </a:solidFill>
                <a:latin typeface="FrutigerLTStd-Light"/>
              </a:rPr>
              <a:t> bearing </a:t>
            </a:r>
            <a:r>
              <a:rPr lang="en-US" altLang="zh-CN" sz="2000" dirty="0">
                <a:solidFill>
                  <a:srgbClr val="000000"/>
                </a:solidFill>
                <a:latin typeface="FrutigerLTStd-Light"/>
              </a:rPr>
              <a:t>either </a:t>
            </a:r>
            <a:r>
              <a:rPr lang="en-US" altLang="zh-CN" sz="2000" dirty="0" err="1">
                <a:solidFill>
                  <a:srgbClr val="000000"/>
                </a:solidFill>
                <a:latin typeface="FrutigerLTStd-Light"/>
              </a:rPr>
              <a:t>phosphoserine</a:t>
            </a:r>
            <a:r>
              <a:rPr lang="en-US" altLang="zh-CN" sz="2000" dirty="0">
                <a:solidFill>
                  <a:srgbClr val="000000"/>
                </a:solidFill>
                <a:latin typeface="FrutigerLTStd-Light"/>
              </a:rPr>
              <a:t> or </a:t>
            </a:r>
            <a:r>
              <a:rPr lang="en-US" altLang="zh-CN" sz="2000" dirty="0" err="1">
                <a:solidFill>
                  <a:srgbClr val="000000"/>
                </a:solidFill>
                <a:latin typeface="FrutigerLTStd-Light"/>
              </a:rPr>
              <a:t>phosphothreonine</a:t>
            </a:r>
            <a:r>
              <a:rPr lang="en-US" altLang="zh-CN" sz="2000" dirty="0">
                <a:solidFill>
                  <a:srgbClr val="000000"/>
                </a:solidFill>
                <a:latin typeface="FrutigerLTStd-Light"/>
              </a:rPr>
              <a:t> </a:t>
            </a:r>
            <a:r>
              <a:rPr lang="en-US" altLang="zh-CN" sz="2000" dirty="0" smtClean="0">
                <a:solidFill>
                  <a:srgbClr val="000000"/>
                </a:solidFill>
                <a:latin typeface="FrutigerLTStd-Light"/>
              </a:rPr>
              <a:t>residues. </a:t>
            </a:r>
            <a:r>
              <a:rPr lang="en-US" altLang="zh-CN" sz="2000" u="sng" dirty="0" smtClean="0">
                <a:solidFill>
                  <a:srgbClr val="FF0000"/>
                </a:solidFill>
                <a:latin typeface="FrutigerLTStd-Light"/>
              </a:rPr>
              <a:t>The </a:t>
            </a:r>
            <a:r>
              <a:rPr lang="en-US" altLang="zh-CN" sz="2000" u="sng" dirty="0">
                <a:solidFill>
                  <a:srgbClr val="FF0000"/>
                </a:solidFill>
                <a:latin typeface="FrutigerLTStd-Light"/>
              </a:rPr>
              <a:t>small T (</a:t>
            </a:r>
            <a:r>
              <a:rPr lang="en-US" altLang="zh-CN" sz="2000" u="sng" dirty="0" err="1">
                <a:solidFill>
                  <a:srgbClr val="FF0000"/>
                </a:solidFill>
                <a:latin typeface="FrutigerLTStd-Light"/>
              </a:rPr>
              <a:t>sT</a:t>
            </a:r>
            <a:r>
              <a:rPr lang="en-US" altLang="zh-CN" sz="2000" u="sng" dirty="0">
                <a:solidFill>
                  <a:srgbClr val="FF0000"/>
                </a:solidFill>
                <a:latin typeface="FrutigerLTStd-Light"/>
              </a:rPr>
              <a:t>) </a:t>
            </a:r>
            <a:r>
              <a:rPr lang="en-US" altLang="zh-CN" sz="2000" u="sng" dirty="0" err="1">
                <a:solidFill>
                  <a:srgbClr val="FF0000"/>
                </a:solidFill>
                <a:latin typeface="FrutigerLTStd-Light"/>
              </a:rPr>
              <a:t>oncoprotein</a:t>
            </a:r>
            <a:r>
              <a:rPr lang="en-US" altLang="zh-CN" sz="2000" u="sng" dirty="0">
                <a:solidFill>
                  <a:srgbClr val="FF0000"/>
                </a:solidFill>
                <a:latin typeface="FrutigerLTStd-Light"/>
              </a:rPr>
              <a:t> of SV40 can associate with </a:t>
            </a:r>
            <a:r>
              <a:rPr lang="en-US" altLang="zh-CN" sz="2000" u="sng" dirty="0" smtClean="0">
                <a:solidFill>
                  <a:srgbClr val="FF0000"/>
                </a:solidFill>
                <a:latin typeface="FrutigerLTStd-Light"/>
              </a:rPr>
              <a:t>the A </a:t>
            </a:r>
            <a:r>
              <a:rPr lang="en-US" altLang="zh-CN" sz="2000" u="sng" dirty="0">
                <a:solidFill>
                  <a:srgbClr val="FF0000"/>
                </a:solidFill>
                <a:latin typeface="FrutigerLTStd-Light"/>
              </a:rPr>
              <a:t>and C subunits </a:t>
            </a:r>
            <a:r>
              <a:rPr lang="en-US" altLang="zh-CN" sz="2000" u="sng" dirty="0" smtClean="0">
                <a:solidFill>
                  <a:srgbClr val="FF0000"/>
                </a:solidFill>
                <a:latin typeface="FrutigerLTStd-Light"/>
              </a:rPr>
              <a:t>and </a:t>
            </a:r>
            <a:r>
              <a:rPr lang="en-US" altLang="zh-CN" sz="2000" u="sng" dirty="0">
                <a:solidFill>
                  <a:srgbClr val="FF0000"/>
                </a:solidFill>
                <a:latin typeface="FrutigerLTStd-Light"/>
              </a:rPr>
              <a:t>thereby prevent the </a:t>
            </a:r>
            <a:r>
              <a:rPr lang="en-US" altLang="zh-CN" sz="2000" u="sng" dirty="0" smtClean="0">
                <a:solidFill>
                  <a:srgbClr val="FF0000"/>
                </a:solidFill>
                <a:latin typeface="FrutigerLTStd-Light"/>
              </a:rPr>
              <a:t>association of </a:t>
            </a:r>
            <a:r>
              <a:rPr lang="en-US" altLang="zh-CN" sz="2000" u="sng" dirty="0">
                <a:solidFill>
                  <a:srgbClr val="FF0000"/>
                </a:solidFill>
                <a:latin typeface="FrutigerLTStd-Light"/>
              </a:rPr>
              <a:t>certain B-type subunits with A + C.</a:t>
            </a:r>
            <a:r>
              <a:rPr lang="en-US" altLang="zh-CN" sz="2000" dirty="0">
                <a:solidFill>
                  <a:srgbClr val="000000"/>
                </a:solidFill>
                <a:latin typeface="FrutigerLTStd-Light"/>
              </a:rPr>
              <a:t> In so doing, </a:t>
            </a:r>
            <a:r>
              <a:rPr lang="en-US" altLang="zh-CN" sz="2000" dirty="0" err="1">
                <a:solidFill>
                  <a:srgbClr val="000000"/>
                </a:solidFill>
                <a:latin typeface="FrutigerLTStd-Light"/>
              </a:rPr>
              <a:t>sT</a:t>
            </a:r>
            <a:r>
              <a:rPr lang="en-US" altLang="zh-CN" sz="2000" dirty="0">
                <a:solidFill>
                  <a:srgbClr val="000000"/>
                </a:solidFill>
                <a:latin typeface="FrutigerLTStd-Light"/>
              </a:rPr>
              <a:t> </a:t>
            </a:r>
            <a:r>
              <a:rPr lang="en-US" altLang="zh-CN" sz="2000" dirty="0" smtClean="0">
                <a:solidFill>
                  <a:srgbClr val="000000"/>
                </a:solidFill>
                <a:latin typeface="FrutigerLTStd-Light"/>
              </a:rPr>
              <a:t>prevents PP2A </a:t>
            </a:r>
            <a:r>
              <a:rPr lang="en-US" altLang="zh-CN" sz="2000" dirty="0">
                <a:solidFill>
                  <a:srgbClr val="000000"/>
                </a:solidFill>
                <a:latin typeface="FrutigerLTStd-Light"/>
              </a:rPr>
              <a:t>from dephosphorylating a subset of its normal </a:t>
            </a:r>
            <a:r>
              <a:rPr lang="en-US" altLang="zh-CN" sz="2000" dirty="0" smtClean="0">
                <a:solidFill>
                  <a:srgbClr val="000000"/>
                </a:solidFill>
                <a:latin typeface="FrutigerLTStd-Light"/>
              </a:rPr>
              <a:t>constituency of </a:t>
            </a:r>
            <a:r>
              <a:rPr lang="en-US" altLang="zh-CN" sz="2000" dirty="0">
                <a:solidFill>
                  <a:srgbClr val="000000"/>
                </a:solidFill>
                <a:latin typeface="FrutigerLTStd-Light"/>
              </a:rPr>
              <a:t>substrates. This contributes in some still-poorly </a:t>
            </a:r>
            <a:r>
              <a:rPr lang="en-US" altLang="zh-CN" sz="2000" dirty="0" smtClean="0">
                <a:solidFill>
                  <a:srgbClr val="000000"/>
                </a:solidFill>
                <a:latin typeface="FrutigerLTStd-Light"/>
              </a:rPr>
              <a:t>understood fashion </a:t>
            </a:r>
            <a:r>
              <a:rPr lang="en-US" altLang="zh-CN" sz="2000" dirty="0">
                <a:solidFill>
                  <a:srgbClr val="000000"/>
                </a:solidFill>
                <a:latin typeface="FrutigerLTStd-Light"/>
              </a:rPr>
              <a:t>to the experimental transformation of human cells</a:t>
            </a:r>
            <a:r>
              <a:rPr lang="en-US" altLang="zh-CN" sz="2000" dirty="0" smtClean="0">
                <a:solidFill>
                  <a:srgbClr val="000000"/>
                </a:solidFill>
                <a:latin typeface="FrutigerLTStd-Light"/>
              </a:rPr>
              <a:t>. </a:t>
            </a:r>
            <a:endParaRPr lang="zh-CN" altLang="en-US" sz="2000" dirty="0"/>
          </a:p>
        </p:txBody>
      </p:sp>
      <p:sp>
        <p:nvSpPr>
          <p:cNvPr id="4" name="Rectangle 3"/>
          <p:cNvSpPr/>
          <p:nvPr/>
        </p:nvSpPr>
        <p:spPr>
          <a:xfrm>
            <a:off x="4938797" y="392312"/>
            <a:ext cx="6705682" cy="523220"/>
          </a:xfrm>
          <a:prstGeom prst="rect">
            <a:avLst/>
          </a:prstGeom>
        </p:spPr>
        <p:txBody>
          <a:bodyPr wrap="none">
            <a:spAutoFit/>
          </a:bodyPr>
          <a:lstStyle/>
          <a:p>
            <a:r>
              <a:rPr lang="en-US" altLang="zh-CN" sz="2800" b="1" dirty="0">
                <a:solidFill>
                  <a:srgbClr val="1271FF"/>
                </a:solidFill>
                <a:latin typeface="FrutigerLTStd-Bold"/>
              </a:rPr>
              <a:t>Figure 11.26 </a:t>
            </a:r>
            <a:r>
              <a:rPr lang="en-US" altLang="zh-CN" sz="2800" b="1" dirty="0">
                <a:solidFill>
                  <a:srgbClr val="000000"/>
                </a:solidFill>
                <a:latin typeface="FrutigerLTStd-Bold"/>
              </a:rPr>
              <a:t>Protein phosphatase 2A </a:t>
            </a:r>
          </a:p>
        </p:txBody>
      </p:sp>
    </p:spTree>
    <p:extLst>
      <p:ext uri="{BB962C8B-B14F-4D97-AF65-F5344CB8AC3E}">
        <p14:creationId xmlns:p14="http://schemas.microsoft.com/office/powerpoint/2010/main" val="1112070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_11_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64" y="1550864"/>
            <a:ext cx="8483600"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863852" y="337856"/>
            <a:ext cx="8116824" cy="954107"/>
          </a:xfrm>
          <a:prstGeom prst="rect">
            <a:avLst/>
          </a:prstGeom>
        </p:spPr>
        <p:txBody>
          <a:bodyPr wrap="square">
            <a:spAutoFit/>
          </a:bodyPr>
          <a:lstStyle/>
          <a:p>
            <a:pPr algn="ctr"/>
            <a:r>
              <a:rPr lang="en-US" altLang="zh-CN" sz="2800" b="1" dirty="0">
                <a:solidFill>
                  <a:srgbClr val="1271FF"/>
                </a:solidFill>
                <a:latin typeface="FrutigerLTStd-Bold"/>
              </a:rPr>
              <a:t>Figure 11.27 </a:t>
            </a:r>
            <a:r>
              <a:rPr lang="en-US" altLang="zh-CN" sz="2800" b="1" dirty="0" smtClean="0">
                <a:solidFill>
                  <a:srgbClr val="000000"/>
                </a:solidFill>
                <a:latin typeface="FrutigerLTStd-Bold"/>
              </a:rPr>
              <a:t>Intracellular pathways </a:t>
            </a:r>
            <a:r>
              <a:rPr lang="en-US" altLang="zh-CN" sz="2800" b="1" dirty="0">
                <a:solidFill>
                  <a:srgbClr val="000000"/>
                </a:solidFill>
                <a:latin typeface="FrutigerLTStd-Bold"/>
              </a:rPr>
              <a:t>involved in human </a:t>
            </a:r>
            <a:r>
              <a:rPr lang="en-US" altLang="zh-CN" sz="2800" b="1" dirty="0" smtClean="0">
                <a:solidFill>
                  <a:srgbClr val="000000"/>
                </a:solidFill>
                <a:latin typeface="FrutigerLTStd-Bold"/>
              </a:rPr>
              <a:t>cell transformation</a:t>
            </a:r>
            <a:endParaRPr lang="zh-CN" altLang="en-US" sz="2800" dirty="0"/>
          </a:p>
        </p:txBody>
      </p:sp>
      <p:sp>
        <p:nvSpPr>
          <p:cNvPr id="3" name="Rectangle 2"/>
          <p:cNvSpPr/>
          <p:nvPr/>
        </p:nvSpPr>
        <p:spPr>
          <a:xfrm>
            <a:off x="1283208" y="4325953"/>
            <a:ext cx="10119360" cy="2339102"/>
          </a:xfrm>
          <a:prstGeom prst="rect">
            <a:avLst/>
          </a:prstGeom>
        </p:spPr>
        <p:txBody>
          <a:bodyPr wrap="square">
            <a:spAutoFit/>
          </a:bodyPr>
          <a:lstStyle/>
          <a:p>
            <a:r>
              <a:rPr lang="en-US" altLang="zh-CN" dirty="0">
                <a:latin typeface="UtopiaStd-Regular"/>
              </a:rPr>
              <a:t>These changes involve: </a:t>
            </a:r>
            <a:endParaRPr lang="en-US" altLang="zh-CN" dirty="0" smtClean="0">
              <a:latin typeface="UtopiaStd-Regular"/>
            </a:endParaRPr>
          </a:p>
          <a:p>
            <a:r>
              <a:rPr lang="en-US" altLang="zh-CN" dirty="0" smtClean="0">
                <a:latin typeface="UtopiaStd-Regular"/>
              </a:rPr>
              <a:t>(1)the </a:t>
            </a:r>
            <a:r>
              <a:rPr lang="en-US" altLang="zh-CN" dirty="0" err="1">
                <a:latin typeface="UtopiaStd-Regular"/>
              </a:rPr>
              <a:t>mitogenic</a:t>
            </a:r>
            <a:r>
              <a:rPr lang="en-US" altLang="zh-CN" dirty="0">
                <a:latin typeface="UtopiaStd-Regular"/>
              </a:rPr>
              <a:t> signaling pathway controlled by </a:t>
            </a:r>
            <a:r>
              <a:rPr lang="en-US" altLang="zh-CN" dirty="0" err="1">
                <a:latin typeface="UtopiaStd-Regular"/>
              </a:rPr>
              <a:t>Ras</a:t>
            </a:r>
            <a:r>
              <a:rPr lang="en-US" altLang="zh-CN" dirty="0">
                <a:latin typeface="UtopiaStd-Regular"/>
              </a:rPr>
              <a:t> (see Chapter 6); </a:t>
            </a:r>
            <a:endParaRPr lang="en-US" altLang="zh-CN" dirty="0" smtClean="0">
              <a:latin typeface="UtopiaStd-Regular"/>
            </a:endParaRPr>
          </a:p>
          <a:p>
            <a:r>
              <a:rPr lang="en-US" altLang="zh-CN" dirty="0" smtClean="0">
                <a:latin typeface="UtopiaStd-Regular"/>
              </a:rPr>
              <a:t>(</a:t>
            </a:r>
            <a:r>
              <a:rPr lang="en-US" altLang="zh-CN" dirty="0">
                <a:latin typeface="UtopiaStd-Regular"/>
              </a:rPr>
              <a:t>2) the cell </a:t>
            </a:r>
            <a:r>
              <a:rPr lang="en-US" altLang="zh-CN" dirty="0" smtClean="0">
                <a:latin typeface="UtopiaStd-Regular"/>
              </a:rPr>
              <a:t>cycle checkpoint </a:t>
            </a:r>
            <a:r>
              <a:rPr lang="en-US" altLang="zh-CN" dirty="0">
                <a:latin typeface="UtopiaStd-Regular"/>
              </a:rPr>
              <a:t>controlled by </a:t>
            </a:r>
            <a:r>
              <a:rPr lang="en-US" altLang="zh-CN" dirty="0" err="1">
                <a:latin typeface="UtopiaStd-Regular"/>
              </a:rPr>
              <a:t>pRb</a:t>
            </a:r>
            <a:r>
              <a:rPr lang="en-US" altLang="zh-CN" dirty="0">
                <a:latin typeface="UtopiaStd-Regular"/>
              </a:rPr>
              <a:t> (see Chapter 8); </a:t>
            </a:r>
            <a:endParaRPr lang="en-US" altLang="zh-CN" dirty="0" smtClean="0">
              <a:latin typeface="UtopiaStd-Regular"/>
            </a:endParaRPr>
          </a:p>
          <a:p>
            <a:r>
              <a:rPr lang="en-US" altLang="zh-CN" dirty="0" smtClean="0">
                <a:latin typeface="UtopiaStd-Regular"/>
              </a:rPr>
              <a:t>(</a:t>
            </a:r>
            <a:r>
              <a:rPr lang="en-US" altLang="zh-CN" dirty="0">
                <a:latin typeface="UtopiaStd-Regular"/>
              </a:rPr>
              <a:t>3) the alarm pathway controlled </a:t>
            </a:r>
            <a:r>
              <a:rPr lang="en-US" altLang="zh-CN" dirty="0" smtClean="0">
                <a:latin typeface="UtopiaStd-Regular"/>
              </a:rPr>
              <a:t>by p53 </a:t>
            </a:r>
            <a:r>
              <a:rPr lang="en-US" altLang="zh-CN" dirty="0">
                <a:latin typeface="UtopiaStd-Regular"/>
              </a:rPr>
              <a:t>(see Chapter 9); </a:t>
            </a:r>
            <a:endParaRPr lang="en-US" altLang="zh-CN" dirty="0" smtClean="0">
              <a:latin typeface="UtopiaStd-Regular"/>
            </a:endParaRPr>
          </a:p>
          <a:p>
            <a:r>
              <a:rPr lang="en-US" altLang="zh-CN" dirty="0" smtClean="0">
                <a:latin typeface="UtopiaStd-Regular"/>
              </a:rPr>
              <a:t>(</a:t>
            </a:r>
            <a:r>
              <a:rPr lang="en-US" altLang="zh-CN" dirty="0">
                <a:latin typeface="UtopiaStd-Regular"/>
              </a:rPr>
              <a:t>4) the telomere maintenance pathway controlled by </a:t>
            </a:r>
            <a:r>
              <a:rPr lang="en-US" altLang="zh-CN" dirty="0" err="1">
                <a:latin typeface="UtopiaStd-Regular"/>
              </a:rPr>
              <a:t>hTERT</a:t>
            </a:r>
            <a:r>
              <a:rPr lang="en-US" altLang="zh-CN" dirty="0">
                <a:latin typeface="UtopiaStd-Regular"/>
              </a:rPr>
              <a:t> (</a:t>
            </a:r>
            <a:r>
              <a:rPr lang="en-US" altLang="zh-CN" dirty="0" smtClean="0">
                <a:latin typeface="UtopiaStd-Regular"/>
              </a:rPr>
              <a:t>see Chapter </a:t>
            </a:r>
            <a:r>
              <a:rPr lang="en-US" altLang="zh-CN" dirty="0">
                <a:latin typeface="UtopiaStd-Regular"/>
              </a:rPr>
              <a:t>10); and </a:t>
            </a:r>
            <a:endParaRPr lang="en-US" altLang="zh-CN" dirty="0" smtClean="0">
              <a:latin typeface="UtopiaStd-Regular"/>
            </a:endParaRPr>
          </a:p>
          <a:p>
            <a:r>
              <a:rPr lang="en-US" altLang="zh-CN" dirty="0" smtClean="0">
                <a:latin typeface="UtopiaStd-Regular"/>
              </a:rPr>
              <a:t>(</a:t>
            </a:r>
            <a:r>
              <a:rPr lang="en-US" altLang="zh-CN" dirty="0">
                <a:latin typeface="UtopiaStd-Regular"/>
              </a:rPr>
              <a:t>5) the signaling pathways controlled by protein phosphatase 2A; </a:t>
            </a:r>
            <a:r>
              <a:rPr lang="en-US" altLang="zh-CN" dirty="0" smtClean="0">
                <a:latin typeface="UtopiaStd-Regular"/>
              </a:rPr>
              <a:t>the latter </a:t>
            </a:r>
            <a:r>
              <a:rPr lang="en-US" altLang="zh-CN" dirty="0">
                <a:latin typeface="UtopiaStd-Regular"/>
              </a:rPr>
              <a:t>include effects modulating the activity of the </a:t>
            </a:r>
            <a:r>
              <a:rPr lang="en-US" altLang="zh-CN" dirty="0" err="1">
                <a:latin typeface="UtopiaStd-Regular"/>
              </a:rPr>
              <a:t>mTOR</a:t>
            </a:r>
            <a:r>
              <a:rPr lang="en-US" altLang="zh-CN" dirty="0">
                <a:latin typeface="UtopiaStd-Regular"/>
              </a:rPr>
              <a:t>, </a:t>
            </a:r>
            <a:r>
              <a:rPr lang="en-US" altLang="zh-CN" dirty="0" err="1">
                <a:latin typeface="UtopiaStd-Regular"/>
              </a:rPr>
              <a:t>Myc</a:t>
            </a:r>
            <a:r>
              <a:rPr lang="en-US" altLang="zh-CN" dirty="0">
                <a:latin typeface="UtopiaStd-Regular"/>
              </a:rPr>
              <a:t>, </a:t>
            </a:r>
            <a:r>
              <a:rPr lang="en-US" altLang="zh-CN" sz="2000" dirty="0">
                <a:latin typeface="TimesNewRomanPSMT"/>
              </a:rPr>
              <a:t>β</a:t>
            </a:r>
            <a:r>
              <a:rPr lang="en-US" altLang="zh-CN" dirty="0">
                <a:latin typeface="UtopiaStd-Regular"/>
              </a:rPr>
              <a:t>-catenin, and </a:t>
            </a:r>
            <a:r>
              <a:rPr lang="en-US" altLang="zh-CN" dirty="0" smtClean="0">
                <a:latin typeface="UtopiaStd-Regular"/>
              </a:rPr>
              <a:t>PKB/</a:t>
            </a:r>
            <a:r>
              <a:rPr lang="en-US" altLang="zh-CN" dirty="0" err="1" smtClean="0">
                <a:latin typeface="UtopiaStd-Regular"/>
              </a:rPr>
              <a:t>Akt</a:t>
            </a:r>
            <a:r>
              <a:rPr lang="en-US" altLang="zh-CN" dirty="0" smtClean="0">
                <a:latin typeface="UtopiaStd-Regular"/>
              </a:rPr>
              <a:t> </a:t>
            </a:r>
            <a:r>
              <a:rPr lang="en-US" altLang="zh-CN" dirty="0">
                <a:latin typeface="UtopiaStd-Regular"/>
              </a:rPr>
              <a:t>signaling proteins.</a:t>
            </a:r>
            <a:endParaRPr lang="zh-CN" altLang="en-US" dirty="0"/>
          </a:p>
        </p:txBody>
      </p:sp>
    </p:spTree>
    <p:extLst>
      <p:ext uri="{BB962C8B-B14F-4D97-AF65-F5344CB8AC3E}">
        <p14:creationId xmlns:p14="http://schemas.microsoft.com/office/powerpoint/2010/main" val="26969263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figure_11_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56" y="2441749"/>
            <a:ext cx="3689263" cy="375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13376" y="2858934"/>
            <a:ext cx="6416040" cy="2923877"/>
          </a:xfrm>
          <a:prstGeom prst="rect">
            <a:avLst/>
          </a:prstGeom>
        </p:spPr>
        <p:txBody>
          <a:bodyPr wrap="square">
            <a:spAutoFit/>
          </a:bodyPr>
          <a:lstStyle/>
          <a:p>
            <a:r>
              <a:rPr lang="en-US" altLang="zh-CN" sz="2400" b="1" dirty="0">
                <a:solidFill>
                  <a:srgbClr val="1271FF"/>
                </a:solidFill>
                <a:latin typeface="FrutigerLTStd-Bold"/>
              </a:rPr>
              <a:t>Figure 11.29 </a:t>
            </a:r>
            <a:r>
              <a:rPr lang="en-US" altLang="zh-CN" sz="2400" b="1" dirty="0">
                <a:solidFill>
                  <a:srgbClr val="FF0000"/>
                </a:solidFill>
                <a:latin typeface="FrutigerLTStd-Bold"/>
              </a:rPr>
              <a:t>TPA</a:t>
            </a:r>
            <a:r>
              <a:rPr lang="en-US" altLang="zh-CN" sz="2400" b="1" dirty="0">
                <a:solidFill>
                  <a:srgbClr val="000000"/>
                </a:solidFill>
                <a:latin typeface="FrutigerLTStd-Bold"/>
              </a:rPr>
              <a:t>, an </a:t>
            </a:r>
            <a:r>
              <a:rPr lang="en-US" altLang="zh-CN" sz="2400" b="1" dirty="0" smtClean="0">
                <a:solidFill>
                  <a:srgbClr val="000000"/>
                </a:solidFill>
                <a:latin typeface="FrutigerLTStd-Bold"/>
              </a:rPr>
              <a:t>important </a:t>
            </a:r>
            <a:r>
              <a:rPr lang="en-US" altLang="zh-CN" sz="2400" b="1" dirty="0" smtClean="0">
                <a:solidFill>
                  <a:srgbClr val="FF0000"/>
                </a:solidFill>
                <a:latin typeface="FrutigerLTStd-Bold"/>
              </a:rPr>
              <a:t>promoter</a:t>
            </a:r>
            <a:r>
              <a:rPr lang="en-US" altLang="zh-CN" sz="2400" b="1" dirty="0" smtClean="0">
                <a:solidFill>
                  <a:srgbClr val="000000"/>
                </a:solidFill>
                <a:latin typeface="FrutigerLTStd-Bold"/>
              </a:rPr>
              <a:t> </a:t>
            </a:r>
            <a:r>
              <a:rPr lang="en-US" altLang="zh-CN" sz="2400" b="1" dirty="0">
                <a:solidFill>
                  <a:srgbClr val="000000"/>
                </a:solidFill>
                <a:latin typeface="FrutigerLTStd-Bold"/>
              </a:rPr>
              <a:t>of skin </a:t>
            </a:r>
            <a:r>
              <a:rPr lang="en-US" altLang="zh-CN" sz="2400" b="1" dirty="0" err="1" smtClean="0">
                <a:solidFill>
                  <a:srgbClr val="000000"/>
                </a:solidFill>
                <a:latin typeface="FrutigerLTStd-Bold"/>
              </a:rPr>
              <a:t>tumorigenesis</a:t>
            </a:r>
            <a:endParaRPr lang="en-US" altLang="zh-CN" sz="2400" b="1" dirty="0" smtClean="0">
              <a:solidFill>
                <a:srgbClr val="000000"/>
              </a:solidFill>
              <a:latin typeface="FrutigerLTStd-Bold"/>
            </a:endParaRPr>
          </a:p>
          <a:p>
            <a:endParaRPr lang="en-US" altLang="zh-CN" sz="2400" b="1" dirty="0">
              <a:solidFill>
                <a:srgbClr val="000000"/>
              </a:solidFill>
              <a:latin typeface="FrutigerLTStd-Bold"/>
            </a:endParaRPr>
          </a:p>
          <a:p>
            <a:r>
              <a:rPr lang="en-US" altLang="zh-CN" dirty="0">
                <a:solidFill>
                  <a:srgbClr val="000000"/>
                </a:solidFill>
                <a:latin typeface="FrutigerLTStd-Light"/>
              </a:rPr>
              <a:t>The </a:t>
            </a:r>
            <a:r>
              <a:rPr lang="en-US" altLang="zh-CN" dirty="0" err="1" smtClean="0">
                <a:solidFill>
                  <a:srgbClr val="000000"/>
                </a:solidFill>
                <a:latin typeface="FrutigerLTStd-Light"/>
              </a:rPr>
              <a:t>stereochemical</a:t>
            </a:r>
            <a:r>
              <a:rPr lang="en-US" altLang="zh-CN" dirty="0" smtClean="0">
                <a:solidFill>
                  <a:srgbClr val="000000"/>
                </a:solidFill>
                <a:latin typeface="FrutigerLTStd-Light"/>
              </a:rPr>
              <a:t>(</a:t>
            </a:r>
            <a:r>
              <a:rPr lang="zh-CN" altLang="en-US" dirty="0"/>
              <a:t>立体化学</a:t>
            </a:r>
            <a:r>
              <a:rPr lang="en-US" altLang="zh-CN" dirty="0" smtClean="0">
                <a:solidFill>
                  <a:srgbClr val="000000"/>
                </a:solidFill>
                <a:latin typeface="FrutigerLTStd-Light"/>
              </a:rPr>
              <a:t>) structure of 12-</a:t>
            </a:r>
            <a:r>
              <a:rPr lang="en-US" altLang="zh-CN" i="1" dirty="0" smtClean="0">
                <a:solidFill>
                  <a:srgbClr val="000000"/>
                </a:solidFill>
                <a:latin typeface="FrutigerLTStd-LightItalic"/>
              </a:rPr>
              <a:t>O-</a:t>
            </a:r>
            <a:r>
              <a:rPr lang="en-US" altLang="zh-CN" dirty="0" smtClean="0">
                <a:solidFill>
                  <a:srgbClr val="000000"/>
                </a:solidFill>
                <a:latin typeface="FrutigerLTStd-Light"/>
              </a:rPr>
              <a:t>tetradecanoylphorbol-13-acetate (</a:t>
            </a:r>
            <a:r>
              <a:rPr lang="en-US" altLang="zh-CN" dirty="0" smtClean="0">
                <a:solidFill>
                  <a:srgbClr val="FF0000"/>
                </a:solidFill>
                <a:latin typeface="FrutigerLTStd-Light"/>
              </a:rPr>
              <a:t>TPA</a:t>
            </a:r>
            <a:r>
              <a:rPr lang="en-US" altLang="zh-CN" dirty="0">
                <a:solidFill>
                  <a:srgbClr val="000000"/>
                </a:solidFill>
                <a:latin typeface="FrutigerLTStd-Light"/>
              </a:rPr>
              <a:t>), also known as </a:t>
            </a:r>
            <a:r>
              <a:rPr lang="en-US" altLang="zh-CN" dirty="0" smtClean="0">
                <a:solidFill>
                  <a:srgbClr val="000000"/>
                </a:solidFill>
                <a:latin typeface="FrutigerLTStd-Light"/>
              </a:rPr>
              <a:t>phorbol-12- myristate-13-acetate </a:t>
            </a:r>
            <a:r>
              <a:rPr lang="en-US" altLang="zh-CN" dirty="0">
                <a:solidFill>
                  <a:srgbClr val="000000"/>
                </a:solidFill>
                <a:latin typeface="FrutigerLTStd-Light"/>
              </a:rPr>
              <a:t>(</a:t>
            </a:r>
            <a:r>
              <a:rPr lang="en-US" altLang="zh-CN" dirty="0" smtClean="0">
                <a:solidFill>
                  <a:srgbClr val="FF0000"/>
                </a:solidFill>
                <a:latin typeface="FrutigerLTStd-Light"/>
              </a:rPr>
              <a:t>PMA,</a:t>
            </a:r>
            <a:r>
              <a:rPr lang="zh-CN" altLang="en-US" dirty="0"/>
              <a:t>佛波酯</a:t>
            </a:r>
            <a:r>
              <a:rPr lang="en-US" altLang="zh-CN" dirty="0" smtClean="0">
                <a:solidFill>
                  <a:srgbClr val="000000"/>
                </a:solidFill>
                <a:latin typeface="FrutigerLTStd-Light"/>
              </a:rPr>
              <a:t>), </a:t>
            </a:r>
            <a:r>
              <a:rPr lang="en-US" altLang="zh-CN" dirty="0">
                <a:solidFill>
                  <a:srgbClr val="000000"/>
                </a:solidFill>
                <a:latin typeface="FrutigerLTStd-Light"/>
              </a:rPr>
              <a:t>is </a:t>
            </a:r>
            <a:r>
              <a:rPr lang="en-US" altLang="zh-CN" dirty="0" smtClean="0">
                <a:solidFill>
                  <a:srgbClr val="000000"/>
                </a:solidFill>
                <a:latin typeface="FrutigerLTStd-Light"/>
              </a:rPr>
              <a:t>shown here</a:t>
            </a:r>
            <a:r>
              <a:rPr lang="en-US" altLang="zh-CN" dirty="0">
                <a:solidFill>
                  <a:srgbClr val="000000"/>
                </a:solidFill>
                <a:latin typeface="FrutigerLTStd-Light"/>
              </a:rPr>
              <a:t>. TPA is extracted from the </a:t>
            </a:r>
            <a:r>
              <a:rPr lang="en-US" altLang="zh-CN" dirty="0" smtClean="0">
                <a:solidFill>
                  <a:srgbClr val="000000"/>
                </a:solidFill>
                <a:latin typeface="FrutigerLTStd-Light"/>
              </a:rPr>
              <a:t>seeds of </a:t>
            </a:r>
            <a:r>
              <a:rPr lang="en-US" altLang="zh-CN" dirty="0">
                <a:solidFill>
                  <a:srgbClr val="000000"/>
                </a:solidFill>
                <a:latin typeface="FrutigerLTStd-Light"/>
              </a:rPr>
              <a:t>the </a:t>
            </a:r>
            <a:r>
              <a:rPr lang="en-US" altLang="zh-CN" dirty="0" smtClean="0">
                <a:solidFill>
                  <a:srgbClr val="000000"/>
                </a:solidFill>
                <a:latin typeface="FrutigerLTStd-Light"/>
              </a:rPr>
              <a:t>croton(</a:t>
            </a:r>
            <a:r>
              <a:rPr lang="zh-CN" altLang="en-US" dirty="0"/>
              <a:t>巴豆</a:t>
            </a:r>
            <a:r>
              <a:rPr lang="en-US" altLang="zh-CN" dirty="0" smtClean="0">
                <a:solidFill>
                  <a:srgbClr val="000000"/>
                </a:solidFill>
                <a:latin typeface="FrutigerLTStd-Light"/>
              </a:rPr>
              <a:t>) plant. </a:t>
            </a:r>
            <a:r>
              <a:rPr lang="en-US" altLang="zh-CN" dirty="0">
                <a:solidFill>
                  <a:srgbClr val="000000"/>
                </a:solidFill>
                <a:latin typeface="FrutigerLTStd-Light"/>
              </a:rPr>
              <a:t>Its main target in cells is </a:t>
            </a:r>
            <a:r>
              <a:rPr lang="en-US" altLang="zh-CN" dirty="0" smtClean="0">
                <a:solidFill>
                  <a:srgbClr val="FF0000"/>
                </a:solidFill>
                <a:latin typeface="FrutigerLTStd-Light"/>
              </a:rPr>
              <a:t>protein kinase </a:t>
            </a:r>
            <a:r>
              <a:rPr lang="en-US" altLang="zh-CN" dirty="0">
                <a:solidFill>
                  <a:srgbClr val="FF0000"/>
                </a:solidFill>
                <a:latin typeface="FrutigerLTStd-Light"/>
              </a:rPr>
              <a:t>C-</a:t>
            </a:r>
            <a:r>
              <a:rPr lang="en-US" altLang="zh-CN" sz="2000" dirty="0">
                <a:solidFill>
                  <a:srgbClr val="FF0000"/>
                </a:solidFill>
                <a:latin typeface="TimesNewRomanPSMT"/>
              </a:rPr>
              <a:t>α </a:t>
            </a:r>
            <a:r>
              <a:rPr lang="en-US" altLang="zh-CN" dirty="0">
                <a:solidFill>
                  <a:srgbClr val="000000"/>
                </a:solidFill>
                <a:latin typeface="FrutigerLTStd-Light"/>
              </a:rPr>
              <a:t>(PKC-</a:t>
            </a:r>
            <a:r>
              <a:rPr lang="en-US" altLang="zh-CN" sz="2000" dirty="0">
                <a:solidFill>
                  <a:srgbClr val="000000"/>
                </a:solidFill>
                <a:latin typeface="TimesNewRomanPSMT"/>
              </a:rPr>
              <a:t>α</a:t>
            </a:r>
            <a:r>
              <a:rPr lang="en-US" altLang="zh-CN" dirty="0">
                <a:solidFill>
                  <a:srgbClr val="000000"/>
                </a:solidFill>
                <a:latin typeface="FrutigerLTStd-Light"/>
              </a:rPr>
              <a:t>), which it activates</a:t>
            </a:r>
            <a:r>
              <a:rPr lang="en-US" altLang="zh-CN" dirty="0" smtClean="0">
                <a:solidFill>
                  <a:srgbClr val="000000"/>
                </a:solidFill>
                <a:latin typeface="FrutigerLTStd-Light"/>
              </a:rPr>
              <a:t>. </a:t>
            </a:r>
            <a:endParaRPr lang="zh-CN" altLang="en-US" dirty="0"/>
          </a:p>
        </p:txBody>
      </p:sp>
      <p:sp>
        <p:nvSpPr>
          <p:cNvPr id="3" name="Rectangle 2"/>
          <p:cNvSpPr/>
          <p:nvPr/>
        </p:nvSpPr>
        <p:spPr>
          <a:xfrm>
            <a:off x="875792" y="626471"/>
            <a:ext cx="11057128" cy="1137106"/>
          </a:xfrm>
          <a:prstGeom prst="rect">
            <a:avLst/>
          </a:prstGeom>
        </p:spPr>
        <p:txBody>
          <a:bodyPr wrap="square">
            <a:spAutoFit/>
          </a:bodyPr>
          <a:lstStyle/>
          <a:p>
            <a:pPr algn="ctr">
              <a:lnSpc>
                <a:spcPct val="150000"/>
              </a:lnSpc>
            </a:pPr>
            <a:r>
              <a:rPr lang="en-US" altLang="zh-CN" sz="2400" dirty="0">
                <a:solidFill>
                  <a:srgbClr val="1271FF"/>
                </a:solidFill>
                <a:latin typeface="ACaslonPro-Regular"/>
              </a:rPr>
              <a:t>11.13 </a:t>
            </a:r>
            <a:r>
              <a:rPr lang="en-US" altLang="zh-CN" sz="2400" u="sng" dirty="0" err="1">
                <a:solidFill>
                  <a:srgbClr val="1271FF"/>
                </a:solidFill>
                <a:latin typeface="ACaslonPro-Regular"/>
              </a:rPr>
              <a:t>Nonmutagenic</a:t>
            </a:r>
            <a:r>
              <a:rPr lang="en-US" altLang="zh-CN" sz="2400" u="sng" dirty="0">
                <a:solidFill>
                  <a:srgbClr val="1271FF"/>
                </a:solidFill>
                <a:latin typeface="ACaslonPro-Regular"/>
              </a:rPr>
              <a:t> agents</a:t>
            </a:r>
            <a:r>
              <a:rPr lang="en-US" altLang="zh-CN" sz="2400" dirty="0">
                <a:solidFill>
                  <a:srgbClr val="1271FF"/>
                </a:solidFill>
                <a:latin typeface="ACaslonPro-Regular"/>
              </a:rPr>
              <a:t>, including those </a:t>
            </a:r>
            <a:r>
              <a:rPr lang="en-US" altLang="zh-CN" sz="2400" dirty="0" smtClean="0">
                <a:solidFill>
                  <a:srgbClr val="1271FF"/>
                </a:solidFill>
                <a:latin typeface="ACaslonPro-Regular"/>
              </a:rPr>
              <a:t>favoring cell </a:t>
            </a:r>
            <a:r>
              <a:rPr lang="en-US" altLang="zh-CN" sz="2400" dirty="0">
                <a:solidFill>
                  <a:srgbClr val="1271FF"/>
                </a:solidFill>
                <a:latin typeface="ACaslonPro-Regular"/>
              </a:rPr>
              <a:t>proliferation, make important contributions </a:t>
            </a:r>
            <a:r>
              <a:rPr lang="en-US" altLang="zh-CN" sz="2400" dirty="0" smtClean="0">
                <a:solidFill>
                  <a:srgbClr val="1271FF"/>
                </a:solidFill>
                <a:latin typeface="ACaslonPro-Regular"/>
              </a:rPr>
              <a:t>to </a:t>
            </a:r>
            <a:r>
              <a:rPr lang="en-US" altLang="zh-CN" sz="2400" dirty="0" err="1" smtClean="0">
                <a:solidFill>
                  <a:srgbClr val="1271FF"/>
                </a:solidFill>
                <a:latin typeface="ACaslonPro-Regular"/>
              </a:rPr>
              <a:t>tumorigenesis</a:t>
            </a:r>
            <a:endParaRPr lang="zh-CN" altLang="en-US" sz="2400" dirty="0"/>
          </a:p>
        </p:txBody>
      </p:sp>
    </p:spTree>
    <p:extLst>
      <p:ext uri="{BB962C8B-B14F-4D97-AF65-F5344CB8AC3E}">
        <p14:creationId xmlns:p14="http://schemas.microsoft.com/office/powerpoint/2010/main" val="4979417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figure_11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99" y="334264"/>
            <a:ext cx="4875213"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43984" y="452735"/>
            <a:ext cx="7626096" cy="954107"/>
          </a:xfrm>
          <a:prstGeom prst="rect">
            <a:avLst/>
          </a:prstGeom>
        </p:spPr>
        <p:txBody>
          <a:bodyPr wrap="square">
            <a:spAutoFit/>
          </a:bodyPr>
          <a:lstStyle/>
          <a:p>
            <a:pPr algn="ctr"/>
            <a:r>
              <a:rPr lang="en-US" altLang="zh-CN" sz="2800" b="1" dirty="0">
                <a:solidFill>
                  <a:srgbClr val="1271FF"/>
                </a:solidFill>
                <a:latin typeface="FrutigerLTStd-Bold"/>
              </a:rPr>
              <a:t>Figure 11.31 </a:t>
            </a:r>
            <a:r>
              <a:rPr lang="en-US" altLang="zh-CN" sz="2800" b="1" dirty="0">
                <a:solidFill>
                  <a:srgbClr val="000000"/>
                </a:solidFill>
                <a:latin typeface="FrutigerLTStd-Bold"/>
              </a:rPr>
              <a:t>Scheme of initiation </a:t>
            </a:r>
            <a:r>
              <a:rPr lang="en-US" altLang="zh-CN" sz="2800" b="1" dirty="0" smtClean="0">
                <a:solidFill>
                  <a:srgbClr val="000000"/>
                </a:solidFill>
                <a:latin typeface="FrutigerLTStd-Bold"/>
              </a:rPr>
              <a:t>and promotion </a:t>
            </a:r>
            <a:r>
              <a:rPr lang="en-US" altLang="zh-CN" sz="2800" b="1" dirty="0">
                <a:solidFill>
                  <a:srgbClr val="000000"/>
                </a:solidFill>
                <a:latin typeface="FrutigerLTStd-Bold"/>
              </a:rPr>
              <a:t>of epidermal </a:t>
            </a:r>
            <a:r>
              <a:rPr lang="en-US" altLang="zh-CN" sz="2800" b="1" dirty="0" smtClean="0">
                <a:solidFill>
                  <a:srgbClr val="000000"/>
                </a:solidFill>
                <a:latin typeface="FrutigerLTStd-Bold"/>
              </a:rPr>
              <a:t>carcinomas in </a:t>
            </a:r>
            <a:r>
              <a:rPr lang="en-US" altLang="zh-CN" sz="2800" b="1" dirty="0">
                <a:solidFill>
                  <a:srgbClr val="000000"/>
                </a:solidFill>
                <a:latin typeface="FrutigerLTStd-Bold"/>
              </a:rPr>
              <a:t>mice</a:t>
            </a:r>
            <a:endParaRPr lang="zh-CN" altLang="en-US" sz="2800" dirty="0"/>
          </a:p>
        </p:txBody>
      </p:sp>
      <p:sp>
        <p:nvSpPr>
          <p:cNvPr id="3" name="TextBox 2"/>
          <p:cNvSpPr txBox="1"/>
          <p:nvPr/>
        </p:nvSpPr>
        <p:spPr>
          <a:xfrm>
            <a:off x="5560353" y="1783869"/>
            <a:ext cx="6373368" cy="1569660"/>
          </a:xfrm>
          <a:prstGeom prst="rect">
            <a:avLst/>
          </a:prstGeom>
          <a:noFill/>
        </p:spPr>
        <p:txBody>
          <a:bodyPr wrap="square" rtlCol="0">
            <a:spAutoFit/>
          </a:bodyPr>
          <a:lstStyle/>
          <a:p>
            <a:r>
              <a:rPr lang="en-US" altLang="zh-CN" sz="2400" dirty="0" smtClean="0"/>
              <a:t>Initiator:   mutagenic agents;</a:t>
            </a:r>
          </a:p>
          <a:p>
            <a:endParaRPr lang="en-US" altLang="zh-CN" sz="2400" dirty="0"/>
          </a:p>
          <a:p>
            <a:r>
              <a:rPr lang="en-US" altLang="zh-CN" sz="2400" dirty="0" smtClean="0"/>
              <a:t>Promoter:  non-mutagenic tumor promoting agents, like TPA; </a:t>
            </a:r>
            <a:endParaRPr lang="zh-CN" altLang="en-US" sz="2400" dirty="0"/>
          </a:p>
        </p:txBody>
      </p:sp>
      <p:sp>
        <p:nvSpPr>
          <p:cNvPr id="5" name="TextBox 4"/>
          <p:cNvSpPr txBox="1"/>
          <p:nvPr/>
        </p:nvSpPr>
        <p:spPr>
          <a:xfrm>
            <a:off x="7507027" y="4625690"/>
            <a:ext cx="2157898" cy="400110"/>
          </a:xfrm>
          <a:prstGeom prst="rect">
            <a:avLst/>
          </a:prstGeom>
          <a:noFill/>
        </p:spPr>
        <p:txBody>
          <a:bodyPr wrap="none" rtlCol="0">
            <a:spAutoFit/>
          </a:bodyPr>
          <a:lstStyle/>
          <a:p>
            <a:r>
              <a:rPr lang="en-US" altLang="zh-CN" sz="2000" b="1" dirty="0" smtClean="0">
                <a:solidFill>
                  <a:srgbClr val="FF0000"/>
                </a:solidFill>
              </a:rPr>
              <a:t>Genetic alteration </a:t>
            </a:r>
            <a:endParaRPr lang="zh-CN" altLang="en-US" sz="2000" b="1" dirty="0">
              <a:solidFill>
                <a:srgbClr val="FF0000"/>
              </a:solidFill>
            </a:endParaRPr>
          </a:p>
        </p:txBody>
      </p:sp>
      <p:sp>
        <p:nvSpPr>
          <p:cNvPr id="6" name="Rectangle 5"/>
          <p:cNvSpPr/>
          <p:nvPr/>
        </p:nvSpPr>
        <p:spPr>
          <a:xfrm>
            <a:off x="7223950" y="6036320"/>
            <a:ext cx="2438873" cy="400110"/>
          </a:xfrm>
          <a:prstGeom prst="rect">
            <a:avLst/>
          </a:prstGeom>
        </p:spPr>
        <p:txBody>
          <a:bodyPr wrap="none">
            <a:spAutoFit/>
          </a:bodyPr>
          <a:lstStyle/>
          <a:p>
            <a:r>
              <a:rPr lang="en-US" altLang="zh-CN" sz="2000" b="1" dirty="0" smtClean="0">
                <a:solidFill>
                  <a:srgbClr val="FF0000"/>
                </a:solidFill>
              </a:rPr>
              <a:t>Epigenetic </a:t>
            </a:r>
            <a:r>
              <a:rPr lang="en-US" altLang="zh-CN" sz="2000" b="1" dirty="0">
                <a:solidFill>
                  <a:srgbClr val="FF0000"/>
                </a:solidFill>
              </a:rPr>
              <a:t>alteration </a:t>
            </a:r>
            <a:endParaRPr lang="zh-CN" altLang="en-US" sz="2000" b="1" dirty="0">
              <a:solidFill>
                <a:srgbClr val="FF0000"/>
              </a:solidFill>
            </a:endParaRPr>
          </a:p>
        </p:txBody>
      </p:sp>
      <p:sp>
        <p:nvSpPr>
          <p:cNvPr id="7" name="Rectangle 6"/>
          <p:cNvSpPr/>
          <p:nvPr/>
        </p:nvSpPr>
        <p:spPr>
          <a:xfrm>
            <a:off x="5560353" y="5315616"/>
            <a:ext cx="2883033" cy="400110"/>
          </a:xfrm>
          <a:prstGeom prst="rect">
            <a:avLst/>
          </a:prstGeom>
        </p:spPr>
        <p:txBody>
          <a:bodyPr wrap="none">
            <a:spAutoFit/>
          </a:bodyPr>
          <a:lstStyle/>
          <a:p>
            <a:r>
              <a:rPr lang="en-US" altLang="zh-CN" sz="2000" b="1" dirty="0" smtClean="0">
                <a:solidFill>
                  <a:srgbClr val="FF0000"/>
                </a:solidFill>
              </a:rPr>
              <a:t>Tissue </a:t>
            </a:r>
            <a:r>
              <a:rPr lang="en-US" altLang="zh-CN" sz="2000" b="1" dirty="0">
                <a:solidFill>
                  <a:srgbClr val="FF0000"/>
                </a:solidFill>
              </a:rPr>
              <a:t>microenvironment</a:t>
            </a:r>
            <a:endParaRPr lang="zh-CN" altLang="en-US" sz="2000" b="1" dirty="0">
              <a:solidFill>
                <a:srgbClr val="FF0000"/>
              </a:solidFill>
            </a:endParaRPr>
          </a:p>
        </p:txBody>
      </p:sp>
      <p:sp>
        <p:nvSpPr>
          <p:cNvPr id="9" name="Right Brace 8"/>
          <p:cNvSpPr/>
          <p:nvPr/>
        </p:nvSpPr>
        <p:spPr>
          <a:xfrm>
            <a:off x="9583458" y="4777495"/>
            <a:ext cx="158730" cy="147635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Straight Arrow Connector 10"/>
          <p:cNvCxnSpPr/>
          <p:nvPr/>
        </p:nvCxnSpPr>
        <p:spPr>
          <a:xfrm>
            <a:off x="9266169" y="5025800"/>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003523" y="5025800"/>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01868" y="5685695"/>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001868" y="4968713"/>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745706" y="4938508"/>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745706" y="5685695"/>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07027" y="4383937"/>
            <a:ext cx="1586268" cy="369332"/>
          </a:xfrm>
          <a:prstGeom prst="rect">
            <a:avLst/>
          </a:prstGeom>
          <a:noFill/>
        </p:spPr>
        <p:txBody>
          <a:bodyPr wrap="none" rtlCol="0">
            <a:spAutoFit/>
          </a:bodyPr>
          <a:lstStyle/>
          <a:p>
            <a:r>
              <a:rPr lang="en-US" altLang="zh-CN" dirty="0" smtClean="0"/>
              <a:t>Tumor initiator</a:t>
            </a:r>
            <a:endParaRPr lang="zh-CN" altLang="en-US" dirty="0"/>
          </a:p>
        </p:txBody>
      </p:sp>
      <p:sp>
        <p:nvSpPr>
          <p:cNvPr id="18" name="TextBox 17"/>
          <p:cNvSpPr txBox="1"/>
          <p:nvPr/>
        </p:nvSpPr>
        <p:spPr>
          <a:xfrm>
            <a:off x="5564289" y="5553862"/>
            <a:ext cx="1739900" cy="369332"/>
          </a:xfrm>
          <a:prstGeom prst="rect">
            <a:avLst/>
          </a:prstGeom>
          <a:noFill/>
        </p:spPr>
        <p:txBody>
          <a:bodyPr wrap="none" rtlCol="0">
            <a:spAutoFit/>
          </a:bodyPr>
          <a:lstStyle/>
          <a:p>
            <a:r>
              <a:rPr lang="en-US" altLang="zh-CN" dirty="0" smtClean="0"/>
              <a:t>Tumor promoter</a:t>
            </a:r>
            <a:endParaRPr lang="zh-CN" altLang="en-US" dirty="0"/>
          </a:p>
        </p:txBody>
      </p:sp>
      <p:sp>
        <p:nvSpPr>
          <p:cNvPr id="19" name="TextBox 18"/>
          <p:cNvSpPr txBox="1"/>
          <p:nvPr/>
        </p:nvSpPr>
        <p:spPr>
          <a:xfrm>
            <a:off x="7223950" y="6278420"/>
            <a:ext cx="1739900" cy="369332"/>
          </a:xfrm>
          <a:prstGeom prst="rect">
            <a:avLst/>
          </a:prstGeom>
          <a:noFill/>
        </p:spPr>
        <p:txBody>
          <a:bodyPr wrap="none" rtlCol="0">
            <a:spAutoFit/>
          </a:bodyPr>
          <a:lstStyle/>
          <a:p>
            <a:r>
              <a:rPr lang="en-US" altLang="zh-CN" dirty="0" smtClean="0"/>
              <a:t>Tumor promoter</a:t>
            </a:r>
            <a:endParaRPr lang="zh-CN" altLang="en-US" dirty="0"/>
          </a:p>
        </p:txBody>
      </p:sp>
      <p:sp>
        <p:nvSpPr>
          <p:cNvPr id="20" name="TextBox 19"/>
          <p:cNvSpPr txBox="1"/>
          <p:nvPr/>
        </p:nvSpPr>
        <p:spPr>
          <a:xfrm>
            <a:off x="10169186" y="5857891"/>
            <a:ext cx="1334020" cy="400110"/>
          </a:xfrm>
          <a:prstGeom prst="rect">
            <a:avLst/>
          </a:prstGeom>
          <a:noFill/>
        </p:spPr>
        <p:txBody>
          <a:bodyPr wrap="none" rtlCol="0">
            <a:spAutoFit/>
          </a:bodyPr>
          <a:lstStyle/>
          <a:p>
            <a:r>
              <a:rPr lang="en-US" altLang="zh-CN" sz="2000" b="1" dirty="0" smtClean="0">
                <a:solidFill>
                  <a:srgbClr val="FF0000"/>
                </a:solidFill>
              </a:rPr>
              <a:t>Cancer cell</a:t>
            </a:r>
            <a:endParaRPr lang="zh-CN" altLang="en-US" sz="2000" b="1" dirty="0">
              <a:solidFill>
                <a:srgbClr val="FF0000"/>
              </a:solidFill>
            </a:endParaRPr>
          </a:p>
        </p:txBody>
      </p:sp>
      <p:cxnSp>
        <p:nvCxnSpPr>
          <p:cNvPr id="21" name="Straight Arrow Connector 20"/>
          <p:cNvCxnSpPr/>
          <p:nvPr/>
        </p:nvCxnSpPr>
        <p:spPr>
          <a:xfrm>
            <a:off x="9696049" y="5515807"/>
            <a:ext cx="720000" cy="15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169186" y="4777495"/>
            <a:ext cx="1399742" cy="400110"/>
          </a:xfrm>
          <a:prstGeom prst="rect">
            <a:avLst/>
          </a:prstGeom>
          <a:noFill/>
        </p:spPr>
        <p:txBody>
          <a:bodyPr wrap="none" rtlCol="0">
            <a:spAutoFit/>
          </a:bodyPr>
          <a:lstStyle/>
          <a:p>
            <a:r>
              <a:rPr lang="en-US" altLang="zh-CN" sz="2000" b="1" dirty="0" smtClean="0">
                <a:solidFill>
                  <a:srgbClr val="00B050"/>
                </a:solidFill>
              </a:rPr>
              <a:t>Normal cell</a:t>
            </a:r>
            <a:endParaRPr lang="zh-CN" altLang="en-US" sz="2000" b="1" dirty="0">
              <a:solidFill>
                <a:srgbClr val="00B050"/>
              </a:solidFill>
            </a:endParaRPr>
          </a:p>
        </p:txBody>
      </p:sp>
      <p:cxnSp>
        <p:nvCxnSpPr>
          <p:cNvPr id="23" name="Straight Arrow Connector 22"/>
          <p:cNvCxnSpPr/>
          <p:nvPr/>
        </p:nvCxnSpPr>
        <p:spPr>
          <a:xfrm>
            <a:off x="10839873" y="5167876"/>
            <a:ext cx="0"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70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figure_11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12" y="1074086"/>
            <a:ext cx="5771597" cy="550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032504" y="243090"/>
            <a:ext cx="7589520" cy="954107"/>
          </a:xfrm>
          <a:prstGeom prst="rect">
            <a:avLst/>
          </a:prstGeom>
        </p:spPr>
        <p:txBody>
          <a:bodyPr wrap="square">
            <a:spAutoFit/>
          </a:bodyPr>
          <a:lstStyle/>
          <a:p>
            <a:pPr algn="ctr"/>
            <a:r>
              <a:rPr lang="en-US" altLang="zh-CN" sz="2800" b="1" dirty="0">
                <a:solidFill>
                  <a:srgbClr val="1271FF"/>
                </a:solidFill>
                <a:latin typeface="FrutigerLTStd-Bold"/>
              </a:rPr>
              <a:t>Figure 11.32 </a:t>
            </a:r>
            <a:r>
              <a:rPr lang="en-US" altLang="zh-CN" sz="2800" b="1" dirty="0">
                <a:solidFill>
                  <a:srgbClr val="000000"/>
                </a:solidFill>
                <a:latin typeface="FrutigerLTStd-Bold"/>
              </a:rPr>
              <a:t>Genes and proteins involved in mouse </a:t>
            </a:r>
            <a:r>
              <a:rPr lang="en-US" altLang="zh-CN" sz="2800" b="1" dirty="0" smtClean="0">
                <a:solidFill>
                  <a:srgbClr val="000000"/>
                </a:solidFill>
                <a:latin typeface="FrutigerLTStd-Bold"/>
              </a:rPr>
              <a:t>skin carcinogenesis</a:t>
            </a:r>
            <a:endParaRPr lang="zh-CN" altLang="en-US" sz="2800" dirty="0"/>
          </a:p>
        </p:txBody>
      </p:sp>
    </p:spTree>
    <p:extLst>
      <p:ext uri="{BB962C8B-B14F-4D97-AF65-F5344CB8AC3E}">
        <p14:creationId xmlns:p14="http://schemas.microsoft.com/office/powerpoint/2010/main" val="3503051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figure_11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52" y="1553146"/>
            <a:ext cx="3036695" cy="504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227576" y="3308148"/>
            <a:ext cx="6096000" cy="892552"/>
          </a:xfrm>
          <a:prstGeom prst="rect">
            <a:avLst/>
          </a:prstGeom>
        </p:spPr>
        <p:txBody>
          <a:bodyPr>
            <a:spAutoFit/>
          </a:bodyPr>
          <a:lstStyle/>
          <a:p>
            <a:pPr algn="ctr"/>
            <a:r>
              <a:rPr lang="en-US" altLang="zh-CN" sz="2400" b="1" dirty="0">
                <a:solidFill>
                  <a:srgbClr val="1271FF"/>
                </a:solidFill>
                <a:latin typeface="FrutigerLTStd-Bold"/>
              </a:rPr>
              <a:t>Figure 11.33 </a:t>
            </a:r>
            <a:r>
              <a:rPr lang="en-US" altLang="zh-CN" sz="2400" b="1" dirty="0">
                <a:solidFill>
                  <a:srgbClr val="000000"/>
                </a:solidFill>
                <a:latin typeface="FrutigerLTStd-Bold"/>
              </a:rPr>
              <a:t>Activation of </a:t>
            </a:r>
            <a:r>
              <a:rPr lang="en-US" altLang="zh-CN" sz="2400" b="1" dirty="0" err="1">
                <a:solidFill>
                  <a:srgbClr val="000000"/>
                </a:solidFill>
                <a:latin typeface="FrutigerLTStd-Bold"/>
              </a:rPr>
              <a:t>Fos</a:t>
            </a:r>
            <a:r>
              <a:rPr lang="en-US" altLang="zh-CN" sz="2400" b="1" dirty="0">
                <a:solidFill>
                  <a:srgbClr val="000000"/>
                </a:solidFill>
                <a:latin typeface="FrutigerLTStd-Bold"/>
              </a:rPr>
              <a:t>, Jun,</a:t>
            </a:r>
          </a:p>
          <a:p>
            <a:pPr algn="ctr"/>
            <a:r>
              <a:rPr lang="en-US" altLang="zh-CN" sz="2400" b="1" dirty="0">
                <a:solidFill>
                  <a:srgbClr val="000000"/>
                </a:solidFill>
                <a:latin typeface="FrutigerLTStd-Bold"/>
              </a:rPr>
              <a:t>and NF-</a:t>
            </a:r>
            <a:r>
              <a:rPr lang="el-GR" altLang="zh-CN" sz="2800" b="1" dirty="0">
                <a:solidFill>
                  <a:srgbClr val="000000"/>
                </a:solidFill>
                <a:latin typeface="TimesNewRomanPS-BoldMT"/>
              </a:rPr>
              <a:t>κ</a:t>
            </a:r>
            <a:r>
              <a:rPr lang="en-US" altLang="zh-CN" sz="2400" b="1" dirty="0">
                <a:solidFill>
                  <a:srgbClr val="000000"/>
                </a:solidFill>
                <a:latin typeface="FrutigerLTStd-Bold"/>
              </a:rPr>
              <a:t>B by PKC-</a:t>
            </a:r>
            <a:r>
              <a:rPr lang="el-GR" altLang="zh-CN" sz="2800" b="1" dirty="0">
                <a:solidFill>
                  <a:srgbClr val="000000"/>
                </a:solidFill>
                <a:latin typeface="TimesNewRomanPS-BoldMT"/>
              </a:rPr>
              <a:t>α</a:t>
            </a:r>
            <a:endParaRPr lang="zh-CN" altLang="en-US" sz="2400" dirty="0"/>
          </a:p>
        </p:txBody>
      </p:sp>
      <p:sp>
        <p:nvSpPr>
          <p:cNvPr id="3" name="Rectangle 2"/>
          <p:cNvSpPr/>
          <p:nvPr/>
        </p:nvSpPr>
        <p:spPr>
          <a:xfrm>
            <a:off x="1789684" y="306431"/>
            <a:ext cx="8917940" cy="954107"/>
          </a:xfrm>
          <a:prstGeom prst="rect">
            <a:avLst/>
          </a:prstGeom>
        </p:spPr>
        <p:txBody>
          <a:bodyPr wrap="square">
            <a:spAutoFit/>
          </a:bodyPr>
          <a:lstStyle/>
          <a:p>
            <a:pPr algn="ctr"/>
            <a:r>
              <a:rPr lang="en-US" altLang="zh-CN" sz="2800" dirty="0">
                <a:solidFill>
                  <a:srgbClr val="1271FF"/>
                </a:solidFill>
                <a:latin typeface="ACaslonPro-Regular"/>
              </a:rPr>
              <a:t>11.14 Toxic and </a:t>
            </a:r>
            <a:r>
              <a:rPr lang="en-US" altLang="zh-CN" sz="2800" dirty="0" err="1">
                <a:solidFill>
                  <a:srgbClr val="1271FF"/>
                </a:solidFill>
                <a:latin typeface="ACaslonPro-Regular"/>
              </a:rPr>
              <a:t>mitogenic</a:t>
            </a:r>
            <a:r>
              <a:rPr lang="en-US" altLang="zh-CN" sz="2800" dirty="0">
                <a:solidFill>
                  <a:srgbClr val="1271FF"/>
                </a:solidFill>
                <a:latin typeface="ACaslonPro-Regular"/>
              </a:rPr>
              <a:t> agents can act as human </a:t>
            </a:r>
            <a:r>
              <a:rPr lang="en-US" altLang="zh-CN" sz="2800" dirty="0" smtClean="0">
                <a:solidFill>
                  <a:srgbClr val="1271FF"/>
                </a:solidFill>
                <a:latin typeface="ACaslonPro-Regular"/>
              </a:rPr>
              <a:t>tumor promoters</a:t>
            </a:r>
            <a:endParaRPr lang="zh-CN" altLang="en-US" sz="2800" dirty="0"/>
          </a:p>
        </p:txBody>
      </p:sp>
    </p:spTree>
    <p:extLst>
      <p:ext uri="{BB962C8B-B14F-4D97-AF65-F5344CB8AC3E}">
        <p14:creationId xmlns:p14="http://schemas.microsoft.com/office/powerpoint/2010/main" val="781457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figure_11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626" y="1296497"/>
            <a:ext cx="85248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52856" y="5576478"/>
            <a:ext cx="10482072" cy="923330"/>
          </a:xfrm>
          <a:prstGeom prst="rect">
            <a:avLst/>
          </a:prstGeom>
        </p:spPr>
        <p:txBody>
          <a:bodyPr wrap="square">
            <a:spAutoFit/>
          </a:bodyPr>
          <a:lstStyle/>
          <a:p>
            <a:r>
              <a:rPr lang="en-US" altLang="zh-CN" dirty="0">
                <a:latin typeface="UtopiaStd-Regular"/>
              </a:rPr>
              <a:t>The effects of estrogen on breast cancer are surely </a:t>
            </a:r>
            <a:r>
              <a:rPr lang="en-US" altLang="zh-CN" dirty="0" smtClean="0">
                <a:latin typeface="UtopiaStd-Regular"/>
              </a:rPr>
              <a:t>complex. </a:t>
            </a:r>
            <a:r>
              <a:rPr lang="en-US" altLang="zh-CN" dirty="0">
                <a:latin typeface="UtopiaStd-Regular"/>
              </a:rPr>
              <a:t>Still, </a:t>
            </a:r>
            <a:r>
              <a:rPr lang="en-US" altLang="zh-CN" u="sng" dirty="0" smtClean="0">
                <a:solidFill>
                  <a:srgbClr val="FF0000"/>
                </a:solidFill>
                <a:latin typeface="UtopiaStd-Regular"/>
              </a:rPr>
              <a:t>it is </a:t>
            </a:r>
            <a:r>
              <a:rPr lang="en-US" altLang="zh-CN" u="sng" dirty="0">
                <a:solidFill>
                  <a:srgbClr val="FF0000"/>
                </a:solidFill>
                <a:latin typeface="UtopiaStd-Regular"/>
              </a:rPr>
              <a:t>evident that estrogen, and perhaps other hormones such as progesterone and </a:t>
            </a:r>
            <a:r>
              <a:rPr lang="en-US" altLang="zh-CN" u="sng" dirty="0" smtClean="0">
                <a:solidFill>
                  <a:srgbClr val="FF0000"/>
                </a:solidFill>
                <a:latin typeface="UtopiaStd-Regular"/>
              </a:rPr>
              <a:t>even prolactin</a:t>
            </a:r>
            <a:r>
              <a:rPr lang="en-US" altLang="zh-CN" u="sng" dirty="0">
                <a:solidFill>
                  <a:srgbClr val="FF0000"/>
                </a:solidFill>
                <a:latin typeface="UtopiaStd-Regular"/>
              </a:rPr>
              <a:t>, periodically induce cell proliferation </a:t>
            </a:r>
            <a:r>
              <a:rPr lang="en-US" altLang="zh-CN" dirty="0">
                <a:latin typeface="UtopiaStd-Regular"/>
              </a:rPr>
              <a:t>in a way that enables </a:t>
            </a:r>
            <a:r>
              <a:rPr lang="en-US" altLang="zh-CN" dirty="0" smtClean="0">
                <a:latin typeface="UtopiaStd-Regular"/>
              </a:rPr>
              <a:t>breast cancer progression</a:t>
            </a:r>
            <a:endParaRPr lang="zh-CN" altLang="en-US" dirty="0"/>
          </a:p>
        </p:txBody>
      </p:sp>
      <p:sp>
        <p:nvSpPr>
          <p:cNvPr id="3" name="Rectangle 2"/>
          <p:cNvSpPr/>
          <p:nvPr/>
        </p:nvSpPr>
        <p:spPr>
          <a:xfrm>
            <a:off x="755904" y="213512"/>
            <a:ext cx="10479024" cy="830997"/>
          </a:xfrm>
          <a:prstGeom prst="rect">
            <a:avLst/>
          </a:prstGeom>
        </p:spPr>
        <p:txBody>
          <a:bodyPr wrap="square">
            <a:spAutoFit/>
          </a:bodyPr>
          <a:lstStyle/>
          <a:p>
            <a:pPr algn="ctr"/>
            <a:r>
              <a:rPr lang="en-US" altLang="zh-CN" sz="2400" b="1" dirty="0">
                <a:solidFill>
                  <a:srgbClr val="1271FF"/>
                </a:solidFill>
                <a:latin typeface="FrutigerLTStd-Bold"/>
              </a:rPr>
              <a:t>Figure 11.34 </a:t>
            </a:r>
            <a:r>
              <a:rPr lang="en-US" altLang="zh-CN" sz="2400" b="1" dirty="0">
                <a:solidFill>
                  <a:srgbClr val="000000"/>
                </a:solidFill>
                <a:latin typeface="FrutigerLTStd-Bold"/>
              </a:rPr>
              <a:t>Fluctuations of hormone levels, </a:t>
            </a:r>
            <a:r>
              <a:rPr lang="en-US" altLang="zh-CN" sz="2400" b="1" dirty="0" smtClean="0">
                <a:solidFill>
                  <a:srgbClr val="000000"/>
                </a:solidFill>
                <a:latin typeface="FrutigerLTStd-Bold"/>
              </a:rPr>
              <a:t>cell proliferation</a:t>
            </a:r>
            <a:r>
              <a:rPr lang="en-US" altLang="zh-CN" sz="2400" b="1" dirty="0">
                <a:solidFill>
                  <a:srgbClr val="000000"/>
                </a:solidFill>
                <a:latin typeface="FrutigerLTStd-Bold"/>
              </a:rPr>
              <a:t>, and mammary gland morphology </a:t>
            </a:r>
            <a:r>
              <a:rPr lang="en-US" altLang="zh-CN" sz="2400" b="1" dirty="0" smtClean="0">
                <a:solidFill>
                  <a:srgbClr val="000000"/>
                </a:solidFill>
                <a:latin typeface="FrutigerLTStd-Bold"/>
              </a:rPr>
              <a:t>during the </a:t>
            </a:r>
            <a:r>
              <a:rPr lang="en-US" altLang="zh-CN" sz="2400" b="1" dirty="0">
                <a:solidFill>
                  <a:srgbClr val="000000"/>
                </a:solidFill>
                <a:latin typeface="FrutigerLTStd-Bold"/>
              </a:rPr>
              <a:t>menstrual cycle</a:t>
            </a:r>
            <a:endParaRPr lang="zh-CN" altLang="en-US" sz="2400" dirty="0"/>
          </a:p>
        </p:txBody>
      </p:sp>
    </p:spTree>
    <p:extLst>
      <p:ext uri="{BB962C8B-B14F-4D97-AF65-F5344CB8AC3E}">
        <p14:creationId xmlns:p14="http://schemas.microsoft.com/office/powerpoint/2010/main" val="1362539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9160" y="2162663"/>
            <a:ext cx="1011936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11.15 Chronic inflammation often serves to promote </a:t>
            </a:r>
            <a:r>
              <a:rPr lang="en-US" altLang="zh-CN" sz="2800" dirty="0" smtClean="0">
                <a:solidFill>
                  <a:srgbClr val="1271FF"/>
                </a:solidFill>
                <a:latin typeface="ACaslonPro-Regular"/>
              </a:rPr>
              <a:t>tumor</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progression </a:t>
            </a:r>
            <a:r>
              <a:rPr lang="en-US" altLang="zh-CN" sz="2800" dirty="0">
                <a:solidFill>
                  <a:srgbClr val="1271FF"/>
                </a:solidFill>
                <a:latin typeface="ACaslonPro-Regular"/>
              </a:rPr>
              <a:t>in mice and humans</a:t>
            </a:r>
            <a:endParaRPr lang="zh-CN" altLang="en-US" sz="2800" dirty="0"/>
          </a:p>
        </p:txBody>
      </p:sp>
    </p:spTree>
    <p:extLst>
      <p:ext uri="{BB962C8B-B14F-4D97-AF65-F5344CB8AC3E}">
        <p14:creationId xmlns:p14="http://schemas.microsoft.com/office/powerpoint/2010/main" val="1013907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figure_11_35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5665" y="1661662"/>
            <a:ext cx="3480316" cy="3227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_11_35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3208" y="1661662"/>
            <a:ext cx="3480316" cy="3227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81233" y="5505110"/>
            <a:ext cx="9758956" cy="646331"/>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development of tumor in the colon is strongly dependent on chronic inflammation occurring in this organ. </a:t>
            </a:r>
            <a:endParaRPr lang="zh-CN" altLang="en-US" dirty="0"/>
          </a:p>
        </p:txBody>
      </p:sp>
      <p:sp>
        <p:nvSpPr>
          <p:cNvPr id="4" name="TextBox 3"/>
          <p:cNvSpPr txBox="1"/>
          <p:nvPr/>
        </p:nvSpPr>
        <p:spPr>
          <a:xfrm>
            <a:off x="8909042" y="2798064"/>
            <a:ext cx="2411622" cy="369332"/>
          </a:xfrm>
          <a:prstGeom prst="rect">
            <a:avLst/>
          </a:prstGeom>
          <a:noFill/>
        </p:spPr>
        <p:txBody>
          <a:bodyPr wrap="none" rtlCol="0">
            <a:spAutoFit/>
          </a:bodyPr>
          <a:lstStyle/>
          <a:p>
            <a:r>
              <a:rPr lang="en-US" altLang="zh-CN" dirty="0" smtClean="0"/>
              <a:t>TGF-</a:t>
            </a:r>
            <a:r>
              <a:rPr lang="en-US" altLang="zh-CN" dirty="0" smtClean="0">
                <a:latin typeface="Symbol" panose="05050102010706020507" pitchFamily="18" charset="2"/>
              </a:rPr>
              <a:t>b</a:t>
            </a:r>
            <a:r>
              <a:rPr lang="en-US" altLang="zh-CN" dirty="0" smtClean="0"/>
              <a:t>1 deficient mouse</a:t>
            </a:r>
            <a:endParaRPr lang="zh-CN" altLang="en-US" dirty="0"/>
          </a:p>
        </p:txBody>
      </p:sp>
      <p:sp>
        <p:nvSpPr>
          <p:cNvPr id="5" name="Rectangle 4"/>
          <p:cNvSpPr/>
          <p:nvPr/>
        </p:nvSpPr>
        <p:spPr>
          <a:xfrm>
            <a:off x="809878" y="290799"/>
            <a:ext cx="10931017" cy="523220"/>
          </a:xfrm>
          <a:prstGeom prst="rect">
            <a:avLst/>
          </a:prstGeom>
        </p:spPr>
        <p:txBody>
          <a:bodyPr wrap="square">
            <a:spAutoFit/>
          </a:bodyPr>
          <a:lstStyle/>
          <a:p>
            <a:r>
              <a:rPr lang="en-US" altLang="zh-CN" sz="2800" b="1" dirty="0">
                <a:solidFill>
                  <a:srgbClr val="1271FF"/>
                </a:solidFill>
                <a:latin typeface="FrutigerLTStd-Bold"/>
              </a:rPr>
              <a:t>Figure 11.35 </a:t>
            </a:r>
            <a:r>
              <a:rPr lang="en-US" altLang="zh-CN" sz="2800" b="1" dirty="0">
                <a:solidFill>
                  <a:srgbClr val="000000"/>
                </a:solidFill>
                <a:latin typeface="FrutigerLTStd-Bold"/>
              </a:rPr>
              <a:t>Colonic inflammation and tumor promotion </a:t>
            </a:r>
            <a:endParaRPr lang="zh-CN" altLang="en-US" sz="2800" dirty="0"/>
          </a:p>
        </p:txBody>
      </p:sp>
    </p:spTree>
    <p:extLst>
      <p:ext uri="{BB962C8B-B14F-4D97-AF65-F5344CB8AC3E}">
        <p14:creationId xmlns:p14="http://schemas.microsoft.com/office/powerpoint/2010/main" val="25926498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figure_11_35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812" y="2029968"/>
            <a:ext cx="4537949" cy="389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669280" y="2685010"/>
            <a:ext cx="5541264" cy="2585323"/>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C) Human ulcerative </a:t>
            </a:r>
            <a:r>
              <a:rPr lang="en-US" altLang="zh-CN" dirty="0" smtClean="0">
                <a:solidFill>
                  <a:srgbClr val="000000"/>
                </a:solidFill>
                <a:latin typeface="FrutigerLTStd-Light"/>
              </a:rPr>
              <a:t>colitis</a:t>
            </a:r>
            <a:r>
              <a:rPr lang="zh-CN" altLang="en-US" dirty="0" smtClean="0">
                <a:solidFill>
                  <a:srgbClr val="000000"/>
                </a:solidFill>
                <a:latin typeface="FrutigerLTStd-Light"/>
              </a:rPr>
              <a:t>（</a:t>
            </a:r>
            <a:r>
              <a:rPr lang="zh-CN" altLang="en-US" dirty="0"/>
              <a:t>溃疡性结肠炎</a:t>
            </a:r>
            <a:r>
              <a:rPr lang="zh-CN" altLang="en-US" dirty="0" smtClean="0">
                <a:solidFill>
                  <a:srgbClr val="000000"/>
                </a:solidFill>
                <a:latin typeface="FrutigerLTStd-Light"/>
              </a:rPr>
              <a:t>）</a:t>
            </a:r>
            <a:r>
              <a:rPr lang="en-US" altLang="zh-CN" dirty="0" smtClean="0">
                <a:solidFill>
                  <a:srgbClr val="000000"/>
                </a:solidFill>
                <a:latin typeface="FrutigerLTStd-Light"/>
              </a:rPr>
              <a:t>involves </a:t>
            </a:r>
            <a:r>
              <a:rPr lang="en-US" altLang="zh-CN" dirty="0">
                <a:solidFill>
                  <a:srgbClr val="000000"/>
                </a:solidFill>
                <a:latin typeface="FrutigerLTStd-Light"/>
              </a:rPr>
              <a:t>chronic inflammation </a:t>
            </a:r>
            <a:r>
              <a:rPr lang="en-US" altLang="zh-CN" dirty="0" smtClean="0">
                <a:solidFill>
                  <a:srgbClr val="000000"/>
                </a:solidFill>
                <a:latin typeface="FrutigerLTStd-Light"/>
              </a:rPr>
              <a:t>of regions </a:t>
            </a:r>
            <a:r>
              <a:rPr lang="en-US" altLang="zh-CN" dirty="0">
                <a:solidFill>
                  <a:srgbClr val="000000"/>
                </a:solidFill>
                <a:latin typeface="FrutigerLTStd-Light"/>
              </a:rPr>
              <a:t>of the colonic mucosa, which leads after many years </a:t>
            </a:r>
            <a:r>
              <a:rPr lang="en-US" altLang="zh-CN" dirty="0" smtClean="0">
                <a:solidFill>
                  <a:srgbClr val="000000"/>
                </a:solidFill>
                <a:latin typeface="FrutigerLTStd-Light"/>
              </a:rPr>
              <a:t>to substantially </a:t>
            </a:r>
            <a:r>
              <a:rPr lang="en-US" altLang="zh-CN" dirty="0">
                <a:solidFill>
                  <a:srgbClr val="000000"/>
                </a:solidFill>
                <a:latin typeface="FrutigerLTStd-Light"/>
              </a:rPr>
              <a:t>increased risk of colon carcinoma. In this condition, </a:t>
            </a:r>
            <a:r>
              <a:rPr lang="en-US" altLang="zh-CN" dirty="0" smtClean="0">
                <a:solidFill>
                  <a:srgbClr val="000000"/>
                </a:solidFill>
                <a:latin typeface="FrutigerLTStd-Light"/>
              </a:rPr>
              <a:t>the stromal </a:t>
            </a:r>
            <a:r>
              <a:rPr lang="en-US" altLang="zh-CN" dirty="0">
                <a:solidFill>
                  <a:srgbClr val="000000"/>
                </a:solidFill>
                <a:latin typeface="FrutigerLTStd-Light"/>
              </a:rPr>
              <a:t>areas between the colonic crypts are infiltrated with </a:t>
            </a:r>
            <a:r>
              <a:rPr lang="en-US" altLang="zh-CN" dirty="0" smtClean="0">
                <a:solidFill>
                  <a:srgbClr val="000000"/>
                </a:solidFill>
                <a:latin typeface="FrutigerLTStd-Light"/>
              </a:rPr>
              <a:t>large numbers </a:t>
            </a:r>
            <a:r>
              <a:rPr lang="en-US" altLang="zh-CN" dirty="0">
                <a:solidFill>
                  <a:srgbClr val="000000"/>
                </a:solidFill>
                <a:latin typeface="FrutigerLTStd-Light"/>
              </a:rPr>
              <a:t>of lymphocytes, which are associated with </a:t>
            </a:r>
            <a:r>
              <a:rPr lang="en-US" altLang="zh-CN" dirty="0" smtClean="0">
                <a:solidFill>
                  <a:srgbClr val="000000"/>
                </a:solidFill>
                <a:latin typeface="FrutigerLTStd-Light"/>
              </a:rPr>
              <a:t>inflammation (</a:t>
            </a:r>
            <a:r>
              <a:rPr lang="en-US" altLang="zh-CN" i="1" dirty="0" smtClean="0">
                <a:solidFill>
                  <a:srgbClr val="000000"/>
                </a:solidFill>
                <a:latin typeface="FrutigerLTStd-LightItalic"/>
              </a:rPr>
              <a:t>small </a:t>
            </a:r>
            <a:r>
              <a:rPr lang="en-US" altLang="zh-CN" i="1" dirty="0">
                <a:solidFill>
                  <a:srgbClr val="000000"/>
                </a:solidFill>
                <a:latin typeface="FrutigerLTStd-LightItalic"/>
              </a:rPr>
              <a:t>dark purple nuclei</a:t>
            </a:r>
            <a:r>
              <a:rPr lang="en-US" altLang="zh-CN" dirty="0">
                <a:solidFill>
                  <a:srgbClr val="000000"/>
                </a:solidFill>
                <a:latin typeface="FrutigerLTStd-Light"/>
              </a:rPr>
              <a:t>).</a:t>
            </a:r>
            <a:endParaRPr lang="zh-CN" altLang="en-US" dirty="0"/>
          </a:p>
        </p:txBody>
      </p:sp>
      <p:sp>
        <p:nvSpPr>
          <p:cNvPr id="2" name="Rectangle 1"/>
          <p:cNvSpPr/>
          <p:nvPr/>
        </p:nvSpPr>
        <p:spPr>
          <a:xfrm>
            <a:off x="1258824" y="426643"/>
            <a:ext cx="9951720" cy="523220"/>
          </a:xfrm>
          <a:prstGeom prst="rect">
            <a:avLst/>
          </a:prstGeom>
        </p:spPr>
        <p:txBody>
          <a:bodyPr wrap="square">
            <a:spAutoFit/>
          </a:bodyPr>
          <a:lstStyle/>
          <a:p>
            <a:r>
              <a:rPr lang="en-US" altLang="zh-CN" sz="2800" b="1" dirty="0">
                <a:solidFill>
                  <a:srgbClr val="1271FF"/>
                </a:solidFill>
                <a:latin typeface="FrutigerLTStd-Bold"/>
              </a:rPr>
              <a:t>Figure 11.35 </a:t>
            </a:r>
            <a:r>
              <a:rPr lang="en-US" altLang="zh-CN" sz="2800" b="1" dirty="0">
                <a:solidFill>
                  <a:srgbClr val="000000"/>
                </a:solidFill>
                <a:latin typeface="FrutigerLTStd-Bold"/>
              </a:rPr>
              <a:t>Colonic inflammation and tumor promotion </a:t>
            </a:r>
            <a:endParaRPr lang="zh-CN" altLang="en-US" sz="2800" dirty="0"/>
          </a:p>
        </p:txBody>
      </p:sp>
    </p:spTree>
    <p:extLst>
      <p:ext uri="{BB962C8B-B14F-4D97-AF65-F5344CB8AC3E}">
        <p14:creationId xmlns:p14="http://schemas.microsoft.com/office/powerpoint/2010/main" val="2474730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7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36" y="222348"/>
            <a:ext cx="3796477" cy="650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3648" y="1784495"/>
            <a:ext cx="5031579" cy="3416320"/>
          </a:xfrm>
          <a:prstGeom prst="rect">
            <a:avLst/>
          </a:prstGeom>
        </p:spPr>
        <p:txBody>
          <a:bodyPr wrap="square">
            <a:spAutoFit/>
          </a:bodyPr>
          <a:lstStyle/>
          <a:p>
            <a:r>
              <a:rPr lang="en-US" altLang="zh-CN" dirty="0" smtClean="0">
                <a:solidFill>
                  <a:srgbClr val="FF0000"/>
                </a:solidFill>
                <a:latin typeface="FrutigerLTStd-Light"/>
              </a:rPr>
              <a:t>Alfred </a:t>
            </a:r>
            <a:r>
              <a:rPr lang="en-US" altLang="zh-CN" dirty="0">
                <a:solidFill>
                  <a:srgbClr val="FF0000"/>
                </a:solidFill>
                <a:latin typeface="FrutigerLTStd-Light"/>
              </a:rPr>
              <a:t>Knudson Jr</a:t>
            </a:r>
            <a:r>
              <a:rPr lang="en-US" altLang="zh-CN" dirty="0">
                <a:latin typeface="FrutigerLTStd-Light"/>
              </a:rPr>
              <a:t>. studied the kinetics with </a:t>
            </a:r>
            <a:r>
              <a:rPr lang="en-US" altLang="zh-CN" dirty="0" smtClean="0">
                <a:latin typeface="FrutigerLTStd-Light"/>
              </a:rPr>
              <a:t>which bilateral </a:t>
            </a:r>
            <a:r>
              <a:rPr lang="en-US" altLang="zh-CN" dirty="0">
                <a:latin typeface="FrutigerLTStd-Light"/>
              </a:rPr>
              <a:t>and unilateral retinoblastomas appeared in children. </a:t>
            </a:r>
            <a:r>
              <a:rPr lang="en-US" altLang="zh-CN" dirty="0" smtClean="0">
                <a:latin typeface="FrutigerLTStd-Light"/>
              </a:rPr>
              <a:t>He calculated </a:t>
            </a:r>
            <a:r>
              <a:rPr lang="en-US" altLang="zh-CN" dirty="0">
                <a:latin typeface="FrutigerLTStd-Light"/>
              </a:rPr>
              <a:t>that the bilateral cases (tumors in both eyes) arose with </a:t>
            </a:r>
            <a:r>
              <a:rPr lang="en-US" altLang="zh-CN" dirty="0" smtClean="0">
                <a:latin typeface="FrutigerLTStd-Light"/>
              </a:rPr>
              <a:t>one hit kinetics</a:t>
            </a:r>
            <a:r>
              <a:rPr lang="en-US" altLang="zh-CN" dirty="0">
                <a:latin typeface="FrutigerLTStd-Light"/>
              </a:rPr>
              <a:t>, whereas the unilateral tumors (affecting only one eye) </a:t>
            </a:r>
            <a:r>
              <a:rPr lang="en-US" altLang="zh-CN" dirty="0" smtClean="0">
                <a:latin typeface="FrutigerLTStd-Light"/>
              </a:rPr>
              <a:t>arose with </a:t>
            </a:r>
            <a:r>
              <a:rPr lang="en-US" altLang="zh-CN" dirty="0">
                <a:latin typeface="FrutigerLTStd-Light"/>
              </a:rPr>
              <a:t>two-hit kinetics. Each of these hits was presumed to represent </a:t>
            </a:r>
            <a:r>
              <a:rPr lang="en-US" altLang="zh-CN" dirty="0" smtClean="0">
                <a:latin typeface="FrutigerLTStd-Light"/>
              </a:rPr>
              <a:t>a somatic </a:t>
            </a:r>
            <a:r>
              <a:rPr lang="en-US" altLang="zh-CN" dirty="0">
                <a:latin typeface="FrutigerLTStd-Light"/>
              </a:rPr>
              <a:t>mutation. The fact that the </a:t>
            </a:r>
            <a:r>
              <a:rPr lang="en-US" altLang="zh-CN" dirty="0">
                <a:solidFill>
                  <a:srgbClr val="FF0000"/>
                </a:solidFill>
                <a:latin typeface="FrutigerLTStd-Light"/>
              </a:rPr>
              <a:t>two-hit</a:t>
            </a:r>
            <a:r>
              <a:rPr lang="en-US" altLang="zh-CN" dirty="0">
                <a:latin typeface="FrutigerLTStd-Light"/>
              </a:rPr>
              <a:t> kinetics involved two </a:t>
            </a:r>
            <a:r>
              <a:rPr lang="en-US" altLang="zh-CN" dirty="0" smtClean="0">
                <a:latin typeface="FrutigerLTStd-Light"/>
              </a:rPr>
              <a:t>copies of </a:t>
            </a:r>
            <a:r>
              <a:rPr lang="en-US" altLang="zh-CN" dirty="0">
                <a:latin typeface="FrutigerLTStd-Light"/>
              </a:rPr>
              <a:t>the </a:t>
            </a:r>
            <a:r>
              <a:rPr lang="en-US" altLang="zh-CN" i="1" dirty="0" err="1">
                <a:latin typeface="FrutigerLTStd-LightItalic"/>
              </a:rPr>
              <a:t>Rb</a:t>
            </a:r>
            <a:r>
              <a:rPr lang="en-US" altLang="zh-CN" i="1" dirty="0">
                <a:latin typeface="FrutigerLTStd-LightItalic"/>
              </a:rPr>
              <a:t> </a:t>
            </a:r>
            <a:r>
              <a:rPr lang="en-US" altLang="zh-CN" dirty="0">
                <a:latin typeface="FrutigerLTStd-Light"/>
              </a:rPr>
              <a:t>gene was realized only </a:t>
            </a:r>
            <a:r>
              <a:rPr lang="en-US" altLang="zh-CN" dirty="0" smtClean="0">
                <a:latin typeface="FrutigerLTStd-Light"/>
              </a:rPr>
              <a:t>later.</a:t>
            </a:r>
            <a:endParaRPr lang="zh-CN" altLang="en-US" dirty="0"/>
          </a:p>
        </p:txBody>
      </p:sp>
      <p:sp>
        <p:nvSpPr>
          <p:cNvPr id="3" name="TextBox 2"/>
          <p:cNvSpPr txBox="1"/>
          <p:nvPr/>
        </p:nvSpPr>
        <p:spPr>
          <a:xfrm>
            <a:off x="6681281" y="5440715"/>
            <a:ext cx="1276311" cy="523220"/>
          </a:xfrm>
          <a:prstGeom prst="rect">
            <a:avLst/>
          </a:prstGeom>
          <a:noFill/>
        </p:spPr>
        <p:txBody>
          <a:bodyPr wrap="none" rtlCol="0">
            <a:spAutoFit/>
          </a:bodyPr>
          <a:lstStyle/>
          <a:p>
            <a:r>
              <a:rPr lang="en-US" altLang="zh-CN" sz="2800" dirty="0" smtClean="0"/>
              <a:t>In 1971</a:t>
            </a:r>
            <a:endParaRPr lang="zh-CN" altLang="en-US" sz="2800" dirty="0"/>
          </a:p>
        </p:txBody>
      </p:sp>
      <p:sp>
        <p:nvSpPr>
          <p:cNvPr id="5" name="Rectangle 4"/>
          <p:cNvSpPr/>
          <p:nvPr/>
        </p:nvSpPr>
        <p:spPr>
          <a:xfrm>
            <a:off x="4803648" y="506879"/>
            <a:ext cx="6470904" cy="830997"/>
          </a:xfrm>
          <a:prstGeom prst="rect">
            <a:avLst/>
          </a:prstGeom>
        </p:spPr>
        <p:txBody>
          <a:bodyPr wrap="square">
            <a:spAutoFit/>
          </a:bodyPr>
          <a:lstStyle/>
          <a:p>
            <a:r>
              <a:rPr lang="en-US" altLang="zh-CN" sz="2400" b="1" dirty="0">
                <a:solidFill>
                  <a:srgbClr val="1271FF"/>
                </a:solidFill>
                <a:latin typeface="FrutigerLTStd-Bold"/>
              </a:rPr>
              <a:t>Figure 7.5 </a:t>
            </a:r>
            <a:r>
              <a:rPr lang="en-US" altLang="zh-CN" sz="2400" b="1" dirty="0">
                <a:solidFill>
                  <a:srgbClr val="000000"/>
                </a:solidFill>
                <a:latin typeface="FrutigerLTStd-Bold"/>
              </a:rPr>
              <a:t>Kinetics of appearance of unilateral and </a:t>
            </a:r>
            <a:r>
              <a:rPr lang="en-US" altLang="zh-CN" sz="2400" b="1" dirty="0" smtClean="0">
                <a:solidFill>
                  <a:srgbClr val="000000"/>
                </a:solidFill>
                <a:latin typeface="FrutigerLTStd-Bold"/>
              </a:rPr>
              <a:t>bilateral retinoblastomas</a:t>
            </a:r>
            <a:endParaRPr lang="zh-CN" altLang="en-US" sz="2400" dirty="0"/>
          </a:p>
        </p:txBody>
      </p:sp>
      <p:pic>
        <p:nvPicPr>
          <p:cNvPr id="6" name="Picture 3" descr="figure_11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2931" y="2487168"/>
            <a:ext cx="2341969" cy="42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807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table_11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180" y="387016"/>
            <a:ext cx="6856413" cy="602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817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figure_11_3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612" y="1655064"/>
            <a:ext cx="3175825" cy="478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21990" y="2828649"/>
            <a:ext cx="6096000" cy="1754326"/>
          </a:xfrm>
          <a:prstGeom prst="rect">
            <a:avLst/>
          </a:prstGeom>
        </p:spPr>
        <p:txBody>
          <a:bodyPr>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 graphic demonstration of chronic inflammation leading to cancer is provided by carcinomas of the epithelial lining of the </a:t>
            </a:r>
            <a:r>
              <a:rPr lang="en-US" altLang="zh-CN" dirty="0" smtClean="0">
                <a:solidFill>
                  <a:srgbClr val="000000"/>
                </a:solidFill>
                <a:latin typeface="FrutigerLTStd-Light"/>
              </a:rPr>
              <a:t>gallbladder</a:t>
            </a:r>
            <a:r>
              <a:rPr lang="zh-CN" altLang="en-US" dirty="0" smtClean="0">
                <a:solidFill>
                  <a:srgbClr val="000000"/>
                </a:solidFill>
                <a:latin typeface="FrutigerLTStd-Light"/>
              </a:rPr>
              <a:t>（</a:t>
            </a:r>
            <a:r>
              <a:rPr lang="zh-CN" altLang="en-US" dirty="0"/>
              <a:t>胆囊</a:t>
            </a:r>
            <a:r>
              <a:rPr lang="zh-CN" altLang="en-US" dirty="0" smtClean="0">
                <a:solidFill>
                  <a:srgbClr val="000000"/>
                </a:solidFill>
                <a:latin typeface="FrutigerLTStd-Light"/>
              </a:rPr>
              <a:t>）</a:t>
            </a:r>
            <a:r>
              <a:rPr lang="en-US" altLang="zh-CN" dirty="0" smtClean="0">
                <a:solidFill>
                  <a:srgbClr val="000000"/>
                </a:solidFill>
                <a:latin typeface="FrutigerLTStd-Light"/>
              </a:rPr>
              <a:t>(</a:t>
            </a:r>
            <a:r>
              <a:rPr lang="en-US" altLang="zh-CN" i="1" dirty="0">
                <a:solidFill>
                  <a:srgbClr val="000000"/>
                </a:solidFill>
                <a:latin typeface="FrutigerLTStd-LightItalic"/>
              </a:rPr>
              <a:t>white mass, above</a:t>
            </a:r>
            <a:r>
              <a:rPr lang="en-US" altLang="zh-CN" dirty="0">
                <a:solidFill>
                  <a:srgbClr val="000000"/>
                </a:solidFill>
                <a:latin typeface="FrutigerLTStd-Light"/>
              </a:rPr>
              <a:t>), which are commonly associated with the formation of gallstones arising as precipitates from the bile (</a:t>
            </a:r>
            <a:r>
              <a:rPr lang="en-US" altLang="zh-CN" i="1" dirty="0">
                <a:solidFill>
                  <a:srgbClr val="000000"/>
                </a:solidFill>
                <a:latin typeface="FrutigerLTStd-LightItalic"/>
              </a:rPr>
              <a:t>brown masses, below</a:t>
            </a:r>
            <a:r>
              <a:rPr lang="en-US" altLang="zh-CN" dirty="0">
                <a:solidFill>
                  <a:srgbClr val="000000"/>
                </a:solidFill>
                <a:latin typeface="FrutigerLTStd-Light"/>
              </a:rPr>
              <a:t>). </a:t>
            </a:r>
            <a:endParaRPr lang="zh-CN" altLang="en-US" dirty="0"/>
          </a:p>
        </p:txBody>
      </p:sp>
      <p:sp>
        <p:nvSpPr>
          <p:cNvPr id="3" name="Rectangle 2"/>
          <p:cNvSpPr/>
          <p:nvPr/>
        </p:nvSpPr>
        <p:spPr>
          <a:xfrm>
            <a:off x="1577910" y="464304"/>
            <a:ext cx="9422772" cy="523220"/>
          </a:xfrm>
          <a:prstGeom prst="rect">
            <a:avLst/>
          </a:prstGeom>
        </p:spPr>
        <p:txBody>
          <a:bodyPr wrap="none">
            <a:spAutoFit/>
          </a:bodyPr>
          <a:lstStyle/>
          <a:p>
            <a:r>
              <a:rPr lang="en-US" altLang="zh-CN" sz="2800" b="1" dirty="0">
                <a:solidFill>
                  <a:srgbClr val="1271FF"/>
                </a:solidFill>
                <a:latin typeface="FrutigerLTStd-Bold"/>
              </a:rPr>
              <a:t>Figure 11.36 </a:t>
            </a:r>
            <a:r>
              <a:rPr lang="en-US" altLang="zh-CN" sz="2800" b="1" dirty="0">
                <a:solidFill>
                  <a:srgbClr val="000000"/>
                </a:solidFill>
                <a:latin typeface="FrutigerLTStd-Bold"/>
              </a:rPr>
              <a:t>Chronic inflammation leading to cancer</a:t>
            </a:r>
          </a:p>
        </p:txBody>
      </p:sp>
    </p:spTree>
    <p:extLst>
      <p:ext uri="{BB962C8B-B14F-4D97-AF65-F5344CB8AC3E}">
        <p14:creationId xmlns:p14="http://schemas.microsoft.com/office/powerpoint/2010/main" val="24755801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figure_11_36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790" y="1811475"/>
            <a:ext cx="5559551" cy="390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66855" y="1742057"/>
            <a:ext cx="6125145" cy="3693319"/>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B) Chronic hepatitis B virus (HBV) </a:t>
            </a:r>
            <a:r>
              <a:rPr lang="en-US" altLang="zh-CN" dirty="0" smtClean="0">
                <a:solidFill>
                  <a:srgbClr val="000000"/>
                </a:solidFill>
                <a:latin typeface="FrutigerLTStd-Light"/>
              </a:rPr>
              <a:t>infection creates </a:t>
            </a:r>
            <a:r>
              <a:rPr lang="en-US" altLang="zh-CN" dirty="0">
                <a:solidFill>
                  <a:srgbClr val="000000"/>
                </a:solidFill>
                <a:latin typeface="FrutigerLTStd-Light"/>
              </a:rPr>
              <a:t>continual cell death of hepatocytes together with </a:t>
            </a:r>
            <a:r>
              <a:rPr lang="en-US" altLang="zh-CN" dirty="0" smtClean="0">
                <a:solidFill>
                  <a:srgbClr val="000000"/>
                </a:solidFill>
                <a:latin typeface="FrutigerLTStd-Light"/>
              </a:rPr>
              <a:t>chronic inflammation</a:t>
            </a:r>
            <a:r>
              <a:rPr lang="en-US" altLang="zh-CN" dirty="0">
                <a:solidFill>
                  <a:srgbClr val="000000"/>
                </a:solidFill>
                <a:latin typeface="FrutigerLTStd-Light"/>
              </a:rPr>
              <a:t>, as indicated by the numerous lymphocytes (</a:t>
            </a:r>
            <a:r>
              <a:rPr lang="en-US" altLang="zh-CN" i="1" dirty="0" smtClean="0">
                <a:solidFill>
                  <a:srgbClr val="000000"/>
                </a:solidFill>
                <a:latin typeface="FrutigerLTStd-LightItalic"/>
              </a:rPr>
              <a:t>small dense </a:t>
            </a:r>
            <a:r>
              <a:rPr lang="en-US" altLang="zh-CN" i="1" dirty="0">
                <a:solidFill>
                  <a:srgbClr val="000000"/>
                </a:solidFill>
                <a:latin typeface="FrutigerLTStd-LightItalic"/>
              </a:rPr>
              <a:t>nuclei, left panel</a:t>
            </a:r>
            <a:r>
              <a:rPr lang="en-US" altLang="zh-CN" dirty="0">
                <a:solidFill>
                  <a:srgbClr val="000000"/>
                </a:solidFill>
                <a:latin typeface="FrutigerLTStd-Light"/>
              </a:rPr>
              <a:t>). Over a period of decades, this can lead </a:t>
            </a:r>
            <a:r>
              <a:rPr lang="en-US" altLang="zh-CN" dirty="0" smtClean="0">
                <a:solidFill>
                  <a:srgbClr val="000000"/>
                </a:solidFill>
                <a:latin typeface="FrutigerLTStd-Light"/>
              </a:rPr>
              <a:t>to an </a:t>
            </a:r>
            <a:r>
              <a:rPr lang="en-US" altLang="zh-CN" dirty="0">
                <a:solidFill>
                  <a:srgbClr val="000000"/>
                </a:solidFill>
                <a:latin typeface="FrutigerLTStd-Light"/>
              </a:rPr>
              <a:t>almost 100-fold increased risk of liver cancer. The </a:t>
            </a:r>
            <a:r>
              <a:rPr lang="en-US" altLang="zh-CN" dirty="0" smtClean="0">
                <a:solidFill>
                  <a:srgbClr val="000000"/>
                </a:solidFill>
                <a:latin typeface="FrutigerLTStd-Light"/>
              </a:rPr>
              <a:t>inflammation in </a:t>
            </a:r>
            <a:r>
              <a:rPr lang="en-US" altLang="zh-CN" dirty="0">
                <a:solidFill>
                  <a:srgbClr val="000000"/>
                </a:solidFill>
                <a:latin typeface="FrutigerLTStd-Light"/>
              </a:rPr>
              <a:t>the liver of someone suffering from chronic hepatitis C </a:t>
            </a:r>
            <a:r>
              <a:rPr lang="en-US" altLang="zh-CN" dirty="0" smtClean="0">
                <a:solidFill>
                  <a:srgbClr val="000000"/>
                </a:solidFill>
                <a:latin typeface="FrutigerLTStd-Light"/>
              </a:rPr>
              <a:t>virus (HCV</a:t>
            </a:r>
            <a:r>
              <a:rPr lang="en-US" altLang="zh-CN" dirty="0">
                <a:solidFill>
                  <a:srgbClr val="000000"/>
                </a:solidFill>
                <a:latin typeface="FrutigerLTStd-Light"/>
              </a:rPr>
              <a:t>) infection is strikingly similar (</a:t>
            </a:r>
            <a:r>
              <a:rPr lang="en-US" altLang="zh-CN" i="1" dirty="0">
                <a:solidFill>
                  <a:srgbClr val="000000"/>
                </a:solidFill>
                <a:latin typeface="FrutigerLTStd-LightItalic"/>
              </a:rPr>
              <a:t>right </a:t>
            </a:r>
            <a:r>
              <a:rPr lang="en-US" altLang="zh-CN" i="1" dirty="0" smtClean="0">
                <a:solidFill>
                  <a:srgbClr val="000000"/>
                </a:solidFill>
                <a:latin typeface="FrutigerLTStd-LightItalic"/>
              </a:rPr>
              <a:t>panel</a:t>
            </a:r>
            <a:r>
              <a:rPr lang="en-US" altLang="zh-CN" dirty="0" smtClean="0">
                <a:solidFill>
                  <a:srgbClr val="000000"/>
                </a:solidFill>
                <a:latin typeface="FrutigerLTStd-Light"/>
              </a:rPr>
              <a:t>). </a:t>
            </a:r>
            <a:r>
              <a:rPr lang="en-US" altLang="zh-CN" u="sng" dirty="0" smtClean="0">
                <a:solidFill>
                  <a:srgbClr val="000000"/>
                </a:solidFill>
                <a:latin typeface="FrutigerLTStd-Light"/>
              </a:rPr>
              <a:t>It is</a:t>
            </a:r>
            <a:r>
              <a:rPr lang="zh-CN" altLang="en-US" u="sng" dirty="0" smtClean="0">
                <a:solidFill>
                  <a:srgbClr val="000000"/>
                </a:solidFill>
                <a:latin typeface="FrutigerLTStd-Light"/>
              </a:rPr>
              <a:t> </a:t>
            </a:r>
            <a:r>
              <a:rPr lang="en-US" altLang="zh-CN" u="sng" dirty="0" smtClean="0">
                <a:solidFill>
                  <a:srgbClr val="000000"/>
                </a:solidFill>
                <a:latin typeface="FrutigerLTStd-Light"/>
              </a:rPr>
              <a:t>suggests </a:t>
            </a:r>
            <a:r>
              <a:rPr lang="en-US" altLang="zh-CN" u="sng" dirty="0">
                <a:solidFill>
                  <a:srgbClr val="000000"/>
                </a:solidFill>
                <a:latin typeface="FrutigerLTStd-Light"/>
              </a:rPr>
              <a:t>that the inflammatory states, rather than </a:t>
            </a:r>
            <a:r>
              <a:rPr lang="en-US" altLang="zh-CN" u="sng" dirty="0" smtClean="0">
                <a:solidFill>
                  <a:srgbClr val="000000"/>
                </a:solidFill>
                <a:latin typeface="FrutigerLTStd-Light"/>
              </a:rPr>
              <a:t>some specific </a:t>
            </a:r>
            <a:r>
              <a:rPr lang="en-US" altLang="zh-CN" u="sng" dirty="0">
                <a:solidFill>
                  <a:srgbClr val="000000"/>
                </a:solidFill>
                <a:latin typeface="FrutigerLTStd-Light"/>
              </a:rPr>
              <a:t>aspect of viral function, are responsible for the </a:t>
            </a:r>
            <a:r>
              <a:rPr lang="en-US" altLang="zh-CN" u="sng" dirty="0" smtClean="0">
                <a:solidFill>
                  <a:srgbClr val="000000"/>
                </a:solidFill>
                <a:latin typeface="FrutigerLTStd-Light"/>
              </a:rPr>
              <a:t>appearance of </a:t>
            </a:r>
            <a:r>
              <a:rPr lang="en-US" altLang="zh-CN" u="sng" dirty="0">
                <a:solidFill>
                  <a:srgbClr val="000000"/>
                </a:solidFill>
                <a:latin typeface="FrutigerLTStd-Light"/>
              </a:rPr>
              <a:t>HCC in patients infected with either of these viruses.</a:t>
            </a:r>
            <a:endParaRPr lang="zh-CN" altLang="en-US" u="sng" dirty="0"/>
          </a:p>
        </p:txBody>
      </p:sp>
      <p:sp>
        <p:nvSpPr>
          <p:cNvPr id="2" name="Rectangle 1"/>
          <p:cNvSpPr/>
          <p:nvPr/>
        </p:nvSpPr>
        <p:spPr>
          <a:xfrm>
            <a:off x="1428621" y="196892"/>
            <a:ext cx="9422772" cy="523220"/>
          </a:xfrm>
          <a:prstGeom prst="rect">
            <a:avLst/>
          </a:prstGeom>
        </p:spPr>
        <p:txBody>
          <a:bodyPr wrap="none">
            <a:spAutoFit/>
          </a:bodyPr>
          <a:lstStyle/>
          <a:p>
            <a:r>
              <a:rPr lang="en-US" altLang="zh-CN" sz="2800" b="1" dirty="0">
                <a:solidFill>
                  <a:srgbClr val="1271FF"/>
                </a:solidFill>
                <a:latin typeface="FrutigerLTStd-Bold"/>
              </a:rPr>
              <a:t>Figure 11.36 </a:t>
            </a:r>
            <a:r>
              <a:rPr lang="en-US" altLang="zh-CN" sz="2800" b="1" dirty="0">
                <a:solidFill>
                  <a:srgbClr val="000000"/>
                </a:solidFill>
                <a:latin typeface="FrutigerLTStd-Bold"/>
              </a:rPr>
              <a:t>Chronic inflammation leading to cancer</a:t>
            </a:r>
          </a:p>
        </p:txBody>
      </p:sp>
    </p:spTree>
    <p:extLst>
      <p:ext uri="{BB962C8B-B14F-4D97-AF65-F5344CB8AC3E}">
        <p14:creationId xmlns:p14="http://schemas.microsoft.com/office/powerpoint/2010/main" val="3944874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880" y="1559159"/>
            <a:ext cx="967435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11.16 Inflammation-dependent tumor promotion </a:t>
            </a:r>
            <a:r>
              <a:rPr lang="en-US" altLang="zh-CN" sz="2800" dirty="0" smtClean="0">
                <a:solidFill>
                  <a:srgbClr val="1271FF"/>
                </a:solidFill>
                <a:latin typeface="ACaslonPro-Regular"/>
              </a:rPr>
              <a:t>operates through </a:t>
            </a:r>
            <a:r>
              <a:rPr lang="en-US" altLang="zh-CN" sz="2800" dirty="0">
                <a:solidFill>
                  <a:srgbClr val="1271FF"/>
                </a:solidFill>
                <a:latin typeface="ACaslonPro-Regular"/>
              </a:rPr>
              <a:t>defined signaling pathways</a:t>
            </a:r>
            <a:endParaRPr lang="zh-CN" altLang="en-US" sz="2800" dirty="0"/>
          </a:p>
        </p:txBody>
      </p:sp>
      <p:sp>
        <p:nvSpPr>
          <p:cNvPr id="3" name="Rectangle 2"/>
          <p:cNvSpPr/>
          <p:nvPr/>
        </p:nvSpPr>
        <p:spPr>
          <a:xfrm>
            <a:off x="1325880" y="3702456"/>
            <a:ext cx="9625584" cy="2031325"/>
          </a:xfrm>
          <a:prstGeom prst="rect">
            <a:avLst/>
          </a:prstGeom>
        </p:spPr>
        <p:txBody>
          <a:bodyPr wrap="square">
            <a:spAutoFit/>
          </a:bodyPr>
          <a:lstStyle/>
          <a:p>
            <a:r>
              <a:rPr lang="en-US" altLang="zh-CN" dirty="0">
                <a:latin typeface="UtopiaStd-Regular"/>
              </a:rPr>
              <a:t>a large number of epidemiologic observations that anti-inflammatory drugs, such </a:t>
            </a:r>
            <a:r>
              <a:rPr lang="en-US" altLang="zh-CN" dirty="0" smtClean="0">
                <a:latin typeface="UtopiaStd-Regular"/>
              </a:rPr>
              <a:t>as aspirin </a:t>
            </a:r>
            <a:r>
              <a:rPr lang="en-US" altLang="zh-CN" dirty="0">
                <a:latin typeface="UtopiaStd-Regular"/>
              </a:rPr>
              <a:t>and </a:t>
            </a:r>
            <a:r>
              <a:rPr lang="en-US" altLang="zh-CN" dirty="0" err="1">
                <a:latin typeface="UtopiaStd-Regular"/>
              </a:rPr>
              <a:t>sulindac</a:t>
            </a:r>
            <a:r>
              <a:rPr lang="en-US" altLang="zh-CN" dirty="0">
                <a:latin typeface="UtopiaStd-Regular"/>
              </a:rPr>
              <a:t>, function to reduce the incidence of a variety of carcinomas </a:t>
            </a:r>
            <a:r>
              <a:rPr lang="en-US" altLang="zh-CN" dirty="0" smtClean="0">
                <a:latin typeface="UtopiaStd-Regular"/>
              </a:rPr>
              <a:t>in humans</a:t>
            </a:r>
            <a:r>
              <a:rPr lang="en-US" altLang="zh-CN" dirty="0">
                <a:latin typeface="UtopiaStd-Regular"/>
              </a:rPr>
              <a:t>. For example, one study showed that those who took low doses of a </a:t>
            </a:r>
            <a:r>
              <a:rPr lang="en-US" altLang="zh-CN" dirty="0" err="1" smtClean="0">
                <a:latin typeface="UtopiaStd-Regular"/>
              </a:rPr>
              <a:t>nonsteroidal</a:t>
            </a:r>
            <a:r>
              <a:rPr lang="en-US" altLang="zh-CN" dirty="0" smtClean="0">
                <a:latin typeface="UtopiaStd-Regular"/>
              </a:rPr>
              <a:t> anti-inflammatory </a:t>
            </a:r>
            <a:r>
              <a:rPr lang="en-US" altLang="zh-CN" dirty="0">
                <a:latin typeface="UtopiaStd-Regular"/>
              </a:rPr>
              <a:t>drug (NSAID)—</a:t>
            </a:r>
            <a:r>
              <a:rPr lang="en-US" altLang="zh-CN" u="sng" dirty="0">
                <a:solidFill>
                  <a:srgbClr val="FF0000"/>
                </a:solidFill>
                <a:latin typeface="UtopiaStd-Regular"/>
              </a:rPr>
              <a:t>an aspirin tablet once every day or two over </a:t>
            </a:r>
            <a:r>
              <a:rPr lang="en-US" altLang="zh-CN" u="sng" dirty="0" smtClean="0">
                <a:solidFill>
                  <a:srgbClr val="FF0000"/>
                </a:solidFill>
                <a:latin typeface="UtopiaStd-Regular"/>
              </a:rPr>
              <a:t>a period </a:t>
            </a:r>
            <a:r>
              <a:rPr lang="en-US" altLang="zh-CN" u="sng" dirty="0">
                <a:solidFill>
                  <a:srgbClr val="FF0000"/>
                </a:solidFill>
                <a:latin typeface="UtopiaStd-Regular"/>
              </a:rPr>
              <a:t>of 15 years—had a lung cancer rate of 0.68, a breast cancer rate (in women) </a:t>
            </a:r>
            <a:r>
              <a:rPr lang="en-US" altLang="zh-CN" u="sng" dirty="0" smtClean="0">
                <a:solidFill>
                  <a:srgbClr val="FF0000"/>
                </a:solidFill>
                <a:latin typeface="UtopiaStd-Regular"/>
              </a:rPr>
              <a:t>of 0.70</a:t>
            </a:r>
            <a:r>
              <a:rPr lang="en-US" altLang="zh-CN" u="sng" dirty="0">
                <a:solidFill>
                  <a:srgbClr val="FF0000"/>
                </a:solidFill>
                <a:latin typeface="UtopiaStd-Regular"/>
              </a:rPr>
              <a:t>, and, in younger men, a colorectal cancer rate of 0.35 compared with the rates </a:t>
            </a:r>
            <a:r>
              <a:rPr lang="en-US" altLang="zh-CN" u="sng" dirty="0" smtClean="0">
                <a:solidFill>
                  <a:srgbClr val="FF0000"/>
                </a:solidFill>
                <a:latin typeface="UtopiaStd-Regular"/>
              </a:rPr>
              <a:t>of these </a:t>
            </a:r>
            <a:r>
              <a:rPr lang="en-US" altLang="zh-CN" u="sng" dirty="0">
                <a:solidFill>
                  <a:srgbClr val="FF0000"/>
                </a:solidFill>
                <a:latin typeface="UtopiaStd-Regular"/>
              </a:rPr>
              <a:t>cancers in corresponding control groups.</a:t>
            </a:r>
            <a:endParaRPr lang="zh-CN" altLang="en-US" u="sng" dirty="0">
              <a:solidFill>
                <a:srgbClr val="FF0000"/>
              </a:solidFill>
            </a:endParaRPr>
          </a:p>
        </p:txBody>
      </p:sp>
    </p:spTree>
    <p:extLst>
      <p:ext uri="{BB962C8B-B14F-4D97-AF65-F5344CB8AC3E}">
        <p14:creationId xmlns:p14="http://schemas.microsoft.com/office/powerpoint/2010/main" val="838782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4131144" y="378469"/>
            <a:ext cx="3783408" cy="646331"/>
          </a:xfrm>
          <a:prstGeom prst="rect">
            <a:avLst/>
          </a:prstGeom>
        </p:spPr>
        <p:txBody>
          <a:bodyPr wrap="none">
            <a:spAutoFit/>
          </a:bodyPr>
          <a:lstStyle/>
          <a:p>
            <a:r>
              <a:rPr lang="en-US" altLang="zh-CN" sz="3600" b="1" dirty="0" smtClean="0"/>
              <a:t>Aspirin (</a:t>
            </a:r>
            <a:r>
              <a:rPr lang="zh-CN" altLang="en-US" sz="3600" b="1" dirty="0"/>
              <a:t>阿司匹林</a:t>
            </a:r>
            <a:r>
              <a:rPr lang="en-US" altLang="zh-CN" sz="3600" b="1" dirty="0" smtClean="0"/>
              <a:t>)</a:t>
            </a:r>
            <a:endParaRPr lang="zh-CN" altLang="en-US" sz="3600" b="1" dirty="0"/>
          </a:p>
        </p:txBody>
      </p:sp>
      <p:pic>
        <p:nvPicPr>
          <p:cNvPr id="1027" name="Picture 3" descr="Aspirin-skeletal.sv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017" y="1347039"/>
            <a:ext cx="1815563" cy="15069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05543" y="1500333"/>
            <a:ext cx="3381641" cy="1200329"/>
          </a:xfrm>
          <a:prstGeom prst="rect">
            <a:avLst/>
          </a:prstGeom>
        </p:spPr>
        <p:txBody>
          <a:bodyPr wrap="square">
            <a:spAutoFit/>
          </a:bodyPr>
          <a:lstStyle/>
          <a:p>
            <a:r>
              <a:rPr lang="en-US" altLang="zh-CN" b="1" dirty="0"/>
              <a:t>Aspirin</a:t>
            </a:r>
            <a:r>
              <a:rPr lang="en-US" altLang="zh-CN" dirty="0"/>
              <a:t>, also known as acetylsalicylic </a:t>
            </a:r>
            <a:r>
              <a:rPr lang="en-US" altLang="zh-CN" dirty="0" smtClean="0"/>
              <a:t>acid (</a:t>
            </a:r>
            <a:r>
              <a:rPr lang="zh-CN" altLang="en-US" dirty="0"/>
              <a:t>乙酰水杨酸</a:t>
            </a:r>
            <a:r>
              <a:rPr lang="en-US" altLang="zh-CN" dirty="0" smtClean="0"/>
              <a:t>), </a:t>
            </a:r>
            <a:r>
              <a:rPr lang="en-US" altLang="zh-CN" dirty="0"/>
              <a:t>is a medication used to treat pain, fever, and inflammation</a:t>
            </a:r>
            <a:r>
              <a:rPr lang="en-US" altLang="zh-CN" dirty="0" smtClean="0"/>
              <a:t>.</a:t>
            </a:r>
            <a:endParaRPr lang="zh-CN" altLang="en-US" dirty="0"/>
          </a:p>
        </p:txBody>
      </p:sp>
      <p:sp>
        <p:nvSpPr>
          <p:cNvPr id="10" name="Rectangle 9"/>
          <p:cNvSpPr/>
          <p:nvPr/>
        </p:nvSpPr>
        <p:spPr>
          <a:xfrm>
            <a:off x="780288" y="4437751"/>
            <a:ext cx="10924032" cy="923330"/>
          </a:xfrm>
          <a:prstGeom prst="rect">
            <a:avLst/>
          </a:prstGeom>
        </p:spPr>
        <p:txBody>
          <a:bodyPr wrap="square">
            <a:spAutoFit/>
          </a:bodyPr>
          <a:lstStyle/>
          <a:p>
            <a:r>
              <a:rPr lang="en-US" altLang="zh-CN" dirty="0"/>
              <a:t>In </a:t>
            </a:r>
            <a:r>
              <a:rPr lang="en-US" altLang="zh-CN" b="1" dirty="0">
                <a:solidFill>
                  <a:srgbClr val="FF0000"/>
                </a:solidFill>
              </a:rPr>
              <a:t>1971</a:t>
            </a:r>
            <a:r>
              <a:rPr lang="en-US" altLang="zh-CN" dirty="0"/>
              <a:t>, British pharmacologist </a:t>
            </a:r>
            <a:r>
              <a:rPr lang="en-US" altLang="zh-CN" b="1" dirty="0">
                <a:solidFill>
                  <a:srgbClr val="FF0000"/>
                </a:solidFill>
              </a:rPr>
              <a:t>John Robert Vane</a:t>
            </a:r>
            <a:r>
              <a:rPr lang="en-US" altLang="zh-CN" dirty="0"/>
              <a:t>, then employed by the Royal College of Surgeons in London, showed </a:t>
            </a:r>
            <a:r>
              <a:rPr lang="en-US" altLang="zh-CN" u="sng" dirty="0">
                <a:solidFill>
                  <a:srgbClr val="FF0000"/>
                </a:solidFill>
              </a:rPr>
              <a:t>aspirin suppressed the production of </a:t>
            </a:r>
            <a:r>
              <a:rPr lang="en-US" altLang="zh-CN" u="sng" dirty="0" smtClean="0">
                <a:solidFill>
                  <a:srgbClr val="FF0000"/>
                </a:solidFill>
              </a:rPr>
              <a:t>prostaglandins (</a:t>
            </a:r>
            <a:r>
              <a:rPr lang="zh-CN" altLang="en-US" u="sng" dirty="0">
                <a:solidFill>
                  <a:srgbClr val="FF0000"/>
                </a:solidFill>
              </a:rPr>
              <a:t>前列腺素</a:t>
            </a:r>
            <a:r>
              <a:rPr lang="en-US" altLang="zh-CN" u="sng" dirty="0" smtClean="0">
                <a:solidFill>
                  <a:srgbClr val="FF0000"/>
                </a:solidFill>
              </a:rPr>
              <a:t>)</a:t>
            </a:r>
            <a:r>
              <a:rPr lang="en-US" altLang="zh-CN" dirty="0" smtClean="0"/>
              <a:t>. </a:t>
            </a:r>
            <a:r>
              <a:rPr lang="en-US" altLang="zh-CN" dirty="0"/>
              <a:t>For this discovery he was awarded the </a:t>
            </a:r>
            <a:r>
              <a:rPr lang="en-US" altLang="zh-CN" b="1" dirty="0">
                <a:solidFill>
                  <a:srgbClr val="FF0000"/>
                </a:solidFill>
              </a:rPr>
              <a:t>1982 Nobel Prize in Physiology or Medicine</a:t>
            </a:r>
            <a:r>
              <a:rPr lang="en-US" altLang="zh-CN" dirty="0"/>
              <a:t>, jointly with </a:t>
            </a:r>
            <a:r>
              <a:rPr lang="en-US" altLang="zh-CN" dirty="0" err="1"/>
              <a:t>Sune</a:t>
            </a:r>
            <a:r>
              <a:rPr lang="en-US" altLang="zh-CN" dirty="0"/>
              <a:t> </a:t>
            </a:r>
            <a:r>
              <a:rPr lang="en-US" altLang="zh-CN" dirty="0" err="1"/>
              <a:t>Bergström</a:t>
            </a:r>
            <a:r>
              <a:rPr lang="en-US" altLang="zh-CN" dirty="0"/>
              <a:t> and </a:t>
            </a:r>
            <a:r>
              <a:rPr lang="en-US" altLang="zh-CN" dirty="0" err="1"/>
              <a:t>Bengt</a:t>
            </a:r>
            <a:r>
              <a:rPr lang="en-US" altLang="zh-CN" dirty="0"/>
              <a:t> </a:t>
            </a:r>
            <a:r>
              <a:rPr lang="en-US" altLang="zh-CN" dirty="0" err="1"/>
              <a:t>Ingemar</a:t>
            </a:r>
            <a:r>
              <a:rPr lang="en-US" altLang="zh-CN" dirty="0"/>
              <a:t> Samuelsson.</a:t>
            </a:r>
            <a:endParaRPr lang="zh-CN" altLang="en-US" dirty="0"/>
          </a:p>
        </p:txBody>
      </p:sp>
      <p:sp>
        <p:nvSpPr>
          <p:cNvPr id="12" name="Rectangle 11"/>
          <p:cNvSpPr/>
          <p:nvPr/>
        </p:nvSpPr>
        <p:spPr>
          <a:xfrm>
            <a:off x="780288" y="3046027"/>
            <a:ext cx="10485120" cy="1200329"/>
          </a:xfrm>
          <a:prstGeom prst="rect">
            <a:avLst/>
          </a:prstGeom>
        </p:spPr>
        <p:txBody>
          <a:bodyPr wrap="square">
            <a:spAutoFit/>
          </a:bodyPr>
          <a:lstStyle/>
          <a:p>
            <a:r>
              <a:rPr lang="en-US" altLang="zh-CN" dirty="0"/>
              <a:t>Aspirin, in the form of leaves from the </a:t>
            </a:r>
            <a:r>
              <a:rPr lang="en-US" altLang="zh-CN" dirty="0" smtClean="0"/>
              <a:t>willow (</a:t>
            </a:r>
            <a:r>
              <a:rPr lang="zh-CN" altLang="en-US" dirty="0"/>
              <a:t>柳树</a:t>
            </a:r>
            <a:r>
              <a:rPr lang="en-US" altLang="zh-CN" dirty="0" smtClean="0"/>
              <a:t>) </a:t>
            </a:r>
            <a:r>
              <a:rPr lang="en-US" altLang="zh-CN" dirty="0"/>
              <a:t>tree, </a:t>
            </a:r>
            <a:r>
              <a:rPr lang="en-US" altLang="zh-CN" u="sng" dirty="0">
                <a:solidFill>
                  <a:srgbClr val="FF0000"/>
                </a:solidFill>
              </a:rPr>
              <a:t>has been used for its health effects for at least 2,400 years</a:t>
            </a:r>
            <a:r>
              <a:rPr lang="en-US" altLang="zh-CN" u="sng" dirty="0" smtClean="0">
                <a:solidFill>
                  <a:srgbClr val="FF0000"/>
                </a:solidFill>
              </a:rPr>
              <a:t>. </a:t>
            </a:r>
            <a:r>
              <a:rPr lang="en-US" altLang="zh-CN" dirty="0"/>
              <a:t>The first study of an extract from the bark for fever was completed in </a:t>
            </a:r>
            <a:r>
              <a:rPr lang="en-US" altLang="zh-CN" b="1" dirty="0">
                <a:solidFill>
                  <a:srgbClr val="FF0000"/>
                </a:solidFill>
              </a:rPr>
              <a:t>1763</a:t>
            </a:r>
            <a:r>
              <a:rPr lang="en-US" altLang="zh-CN" dirty="0"/>
              <a:t> by Edward Stone</a:t>
            </a:r>
            <a:r>
              <a:rPr lang="en-US" altLang="zh-CN" dirty="0" smtClean="0"/>
              <a:t>. </a:t>
            </a:r>
            <a:r>
              <a:rPr lang="en-US" altLang="zh-CN" dirty="0"/>
              <a:t>Felix Hoffmann, a chemist at Bayer, has been credited with first chemically making aspirin in </a:t>
            </a:r>
            <a:r>
              <a:rPr lang="en-US" altLang="zh-CN" b="1" dirty="0" smtClean="0">
                <a:solidFill>
                  <a:srgbClr val="FF0000"/>
                </a:solidFill>
              </a:rPr>
              <a:t>1897</a:t>
            </a:r>
            <a:r>
              <a:rPr lang="en-US" altLang="zh-CN" dirty="0" smtClean="0"/>
              <a:t>. </a:t>
            </a:r>
            <a:r>
              <a:rPr lang="en-US" altLang="zh-CN" u="sng" dirty="0" smtClean="0">
                <a:solidFill>
                  <a:srgbClr val="FF0000"/>
                </a:solidFill>
              </a:rPr>
              <a:t>Aspirin </a:t>
            </a:r>
            <a:r>
              <a:rPr lang="en-US" altLang="zh-CN" u="sng" dirty="0">
                <a:solidFill>
                  <a:srgbClr val="FF0000"/>
                </a:solidFill>
              </a:rPr>
              <a:t>is one of the most widely used medications globally with an estimated 40,000 </a:t>
            </a:r>
            <a:r>
              <a:rPr lang="en-US" altLang="zh-CN" u="sng" dirty="0" err="1">
                <a:solidFill>
                  <a:srgbClr val="FF0000"/>
                </a:solidFill>
              </a:rPr>
              <a:t>tonnes</a:t>
            </a:r>
            <a:r>
              <a:rPr lang="en-US" altLang="zh-CN" u="sng" dirty="0">
                <a:solidFill>
                  <a:srgbClr val="FF0000"/>
                </a:solidFill>
              </a:rPr>
              <a:t> </a:t>
            </a:r>
            <a:r>
              <a:rPr lang="en-US" altLang="zh-CN" u="sng" dirty="0" smtClean="0">
                <a:solidFill>
                  <a:srgbClr val="FF0000"/>
                </a:solidFill>
              </a:rPr>
              <a:t>being </a:t>
            </a:r>
            <a:r>
              <a:rPr lang="en-US" altLang="zh-CN" u="sng" dirty="0">
                <a:solidFill>
                  <a:srgbClr val="FF0000"/>
                </a:solidFill>
              </a:rPr>
              <a:t>consumed each year.</a:t>
            </a:r>
            <a:endParaRPr lang="zh-CN" altLang="en-US" u="sng" dirty="0">
              <a:solidFill>
                <a:srgbClr val="FF0000"/>
              </a:solidFill>
            </a:endParaRPr>
          </a:p>
        </p:txBody>
      </p:sp>
      <p:sp>
        <p:nvSpPr>
          <p:cNvPr id="14" name="Rectangle 13"/>
          <p:cNvSpPr/>
          <p:nvPr/>
        </p:nvSpPr>
        <p:spPr>
          <a:xfrm>
            <a:off x="780288" y="5678706"/>
            <a:ext cx="10924032" cy="923330"/>
          </a:xfrm>
          <a:prstGeom prst="rect">
            <a:avLst/>
          </a:prstGeom>
        </p:spPr>
        <p:txBody>
          <a:bodyPr wrap="square">
            <a:spAutoFit/>
          </a:bodyPr>
          <a:lstStyle/>
          <a:p>
            <a:r>
              <a:rPr lang="en-US" altLang="zh-CN" dirty="0"/>
              <a:t>Aspirin irreversibly inhibits COX-1 and </a:t>
            </a:r>
            <a:r>
              <a:rPr lang="en-US" altLang="zh-CN" dirty="0" smtClean="0"/>
              <a:t>COX-2</a:t>
            </a:r>
            <a:r>
              <a:rPr lang="en-US" altLang="zh-CN" dirty="0"/>
              <a:t>. Aspirin is thought to reduce the overall risk of both getting cancer and dying from </a:t>
            </a:r>
            <a:r>
              <a:rPr lang="en-US" altLang="zh-CN" dirty="0" smtClean="0"/>
              <a:t>cancer. </a:t>
            </a:r>
            <a:r>
              <a:rPr lang="en-US" altLang="zh-CN" dirty="0"/>
              <a:t>This effect is particularly beneficial for colorectal </a:t>
            </a:r>
            <a:r>
              <a:rPr lang="en-US" altLang="zh-CN" dirty="0" smtClean="0"/>
              <a:t>cancer. </a:t>
            </a:r>
            <a:r>
              <a:rPr lang="en-US" altLang="zh-CN" dirty="0"/>
              <a:t>It may also slightly reduce the risk of endometrial </a:t>
            </a:r>
            <a:r>
              <a:rPr lang="en-US" altLang="zh-CN" dirty="0" smtClean="0"/>
              <a:t>cancer, breast </a:t>
            </a:r>
            <a:r>
              <a:rPr lang="en-US" altLang="zh-CN" dirty="0"/>
              <a:t>cancer, and prostate cancer.</a:t>
            </a:r>
            <a:endParaRPr lang="zh-CN" altLang="en-US" dirty="0"/>
          </a:p>
        </p:txBody>
      </p:sp>
    </p:spTree>
    <p:extLst>
      <p:ext uri="{BB962C8B-B14F-4D97-AF65-F5344CB8AC3E}">
        <p14:creationId xmlns:p14="http://schemas.microsoft.com/office/powerpoint/2010/main" val="3111994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descr="table_1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01" y="393701"/>
            <a:ext cx="7454899" cy="619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29926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descr="figure_11_3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59" y="1529185"/>
            <a:ext cx="85312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3504" y="4573756"/>
            <a:ext cx="11402568" cy="2031325"/>
          </a:xfrm>
          <a:prstGeom prst="rect">
            <a:avLst/>
          </a:prstGeom>
        </p:spPr>
        <p:txBody>
          <a:bodyPr wrap="square">
            <a:spAutoFit/>
          </a:bodyPr>
          <a:lstStyle/>
          <a:p>
            <a:r>
              <a:rPr lang="en-US" altLang="zh-CN" dirty="0" smtClean="0">
                <a:solidFill>
                  <a:srgbClr val="000000"/>
                </a:solidFill>
                <a:latin typeface="FrutigerLTStd-Light"/>
              </a:rPr>
              <a:t>In </a:t>
            </a:r>
            <a:r>
              <a:rPr lang="en-US" altLang="zh-CN" dirty="0">
                <a:solidFill>
                  <a:srgbClr val="000000"/>
                </a:solidFill>
                <a:latin typeface="FrutigerLTStd-Light"/>
              </a:rPr>
              <a:t>this mouse model of </a:t>
            </a:r>
            <a:r>
              <a:rPr lang="en-US" altLang="zh-CN" dirty="0" smtClean="0">
                <a:solidFill>
                  <a:srgbClr val="000000"/>
                </a:solidFill>
                <a:latin typeface="FrutigerLTStd-Light"/>
              </a:rPr>
              <a:t>liver carcinogenesis</a:t>
            </a:r>
            <a:r>
              <a:rPr lang="en-US" altLang="zh-CN" dirty="0">
                <a:solidFill>
                  <a:srgbClr val="000000"/>
                </a:solidFill>
                <a:latin typeface="FrutigerLTStd-Light"/>
              </a:rPr>
              <a:t>, deletion of the </a:t>
            </a:r>
            <a:r>
              <a:rPr lang="en-US" altLang="zh-CN" i="1" dirty="0" err="1" smtClean="0">
                <a:solidFill>
                  <a:srgbClr val="FF0000"/>
                </a:solidFill>
                <a:latin typeface="FrutigerLTStd-LightItalic"/>
              </a:rPr>
              <a:t>mdr</a:t>
            </a:r>
            <a:r>
              <a:rPr lang="en-US" altLang="zh-CN" i="1" dirty="0" smtClean="0">
                <a:solidFill>
                  <a:srgbClr val="FF0000"/>
                </a:solidFill>
                <a:latin typeface="FrutigerLTStd-LightItalic"/>
              </a:rPr>
              <a:t> </a:t>
            </a:r>
            <a:r>
              <a:rPr lang="en-US" altLang="zh-CN" dirty="0" smtClean="0">
                <a:solidFill>
                  <a:srgbClr val="FF0000"/>
                </a:solidFill>
                <a:latin typeface="FrutigerLTStd-Light"/>
              </a:rPr>
              <a:t>(multi-drug </a:t>
            </a:r>
            <a:r>
              <a:rPr lang="en-US" altLang="zh-CN" dirty="0">
                <a:solidFill>
                  <a:srgbClr val="FF0000"/>
                </a:solidFill>
                <a:latin typeface="FrutigerLTStd-Light"/>
              </a:rPr>
              <a:t>resistance) gene </a:t>
            </a:r>
            <a:r>
              <a:rPr lang="en-US" altLang="zh-CN" dirty="0" smtClean="0">
                <a:solidFill>
                  <a:srgbClr val="FF0000"/>
                </a:solidFill>
                <a:latin typeface="FrutigerLTStd-Light"/>
              </a:rPr>
              <a:t>causes chronic </a:t>
            </a:r>
            <a:r>
              <a:rPr lang="en-US" altLang="zh-CN" dirty="0">
                <a:solidFill>
                  <a:srgbClr val="FF0000"/>
                </a:solidFill>
                <a:latin typeface="FrutigerLTStd-Light"/>
              </a:rPr>
              <a:t>liver inflammation</a:t>
            </a:r>
            <a:r>
              <a:rPr lang="en-US" altLang="zh-CN" dirty="0">
                <a:solidFill>
                  <a:srgbClr val="000000"/>
                </a:solidFill>
                <a:latin typeface="FrutigerLTStd-Light"/>
              </a:rPr>
              <a:t>, </a:t>
            </a:r>
            <a:r>
              <a:rPr lang="en-US" altLang="zh-CN" dirty="0" smtClean="0">
                <a:solidFill>
                  <a:srgbClr val="000000"/>
                </a:solidFill>
                <a:latin typeface="FrutigerLTStd-Light"/>
              </a:rPr>
              <a:t>which </a:t>
            </a:r>
            <a:r>
              <a:rPr lang="en-US" altLang="zh-CN" u="sng" dirty="0" smtClean="0">
                <a:solidFill>
                  <a:srgbClr val="000000"/>
                </a:solidFill>
                <a:latin typeface="FrutigerLTStd-Light"/>
              </a:rPr>
              <a:t>generates dysplastic(</a:t>
            </a:r>
            <a:r>
              <a:rPr lang="zh-CN" altLang="en-US" u="sng" dirty="0"/>
              <a:t>异型</a:t>
            </a:r>
            <a:r>
              <a:rPr lang="en-US" altLang="zh-CN" u="sng" dirty="0" smtClean="0">
                <a:solidFill>
                  <a:srgbClr val="000000"/>
                </a:solidFill>
                <a:latin typeface="FrutigerLTStd-Light"/>
              </a:rPr>
              <a:t>) </a:t>
            </a:r>
            <a:r>
              <a:rPr lang="en-US" altLang="zh-CN" u="sng" dirty="0">
                <a:solidFill>
                  <a:srgbClr val="000000"/>
                </a:solidFill>
                <a:latin typeface="FrutigerLTStd-Light"/>
              </a:rPr>
              <a:t>foci among </a:t>
            </a:r>
            <a:r>
              <a:rPr lang="en-US" altLang="zh-CN" u="sng" dirty="0" smtClean="0">
                <a:solidFill>
                  <a:srgbClr val="000000"/>
                </a:solidFill>
                <a:latin typeface="FrutigerLTStd-Light"/>
              </a:rPr>
              <a:t>the hepatocytes</a:t>
            </a:r>
            <a:r>
              <a:rPr lang="en-US" altLang="zh-CN" u="sng" dirty="0">
                <a:solidFill>
                  <a:srgbClr val="000000"/>
                </a:solidFill>
                <a:latin typeface="FrutigerLTStd-Light"/>
              </a:rPr>
              <a:t>, some of which </a:t>
            </a:r>
            <a:r>
              <a:rPr lang="en-US" altLang="zh-CN" u="sng" dirty="0" smtClean="0">
                <a:solidFill>
                  <a:srgbClr val="000000"/>
                </a:solidFill>
                <a:latin typeface="FrutigerLTStd-Light"/>
              </a:rPr>
              <a:t>progress to </a:t>
            </a:r>
            <a:r>
              <a:rPr lang="en-US" altLang="zh-CN" u="sng" dirty="0">
                <a:solidFill>
                  <a:srgbClr val="000000"/>
                </a:solidFill>
                <a:latin typeface="FrutigerLTStd-Light"/>
              </a:rPr>
              <a:t>form hepatocellular carcinomas</a:t>
            </a:r>
            <a:r>
              <a:rPr lang="en-US" altLang="zh-CN" u="sng" dirty="0" smtClean="0">
                <a:solidFill>
                  <a:srgbClr val="000000"/>
                </a:solidFill>
                <a:latin typeface="FrutigerLTStd-Light"/>
              </a:rPr>
              <a:t>.</a:t>
            </a:r>
            <a:r>
              <a:rPr lang="en-US" altLang="zh-CN" dirty="0" smtClean="0">
                <a:solidFill>
                  <a:srgbClr val="000000"/>
                </a:solidFill>
                <a:latin typeface="FrutigerLTStd-Light"/>
              </a:rPr>
              <a:t> (</a:t>
            </a:r>
            <a:r>
              <a:rPr lang="en-US" altLang="zh-CN" dirty="0">
                <a:solidFill>
                  <a:srgbClr val="000000"/>
                </a:solidFill>
                <a:latin typeface="FrutigerLTStd-Light"/>
              </a:rPr>
              <a:t>A) An infiltrate of inflammatory cells </a:t>
            </a:r>
            <a:r>
              <a:rPr lang="en-US" altLang="zh-CN" dirty="0" smtClean="0">
                <a:solidFill>
                  <a:srgbClr val="000000"/>
                </a:solidFill>
                <a:latin typeface="FrutigerLTStd-Light"/>
              </a:rPr>
              <a:t>in the </a:t>
            </a:r>
            <a:r>
              <a:rPr lang="en-US" altLang="zh-CN" dirty="0">
                <a:solidFill>
                  <a:srgbClr val="000000"/>
                </a:solidFill>
                <a:latin typeface="FrutigerLTStd-Light"/>
              </a:rPr>
              <a:t>liver of an </a:t>
            </a:r>
            <a:r>
              <a:rPr lang="en-US" altLang="zh-CN" i="1" dirty="0" err="1">
                <a:solidFill>
                  <a:srgbClr val="000000"/>
                </a:solidFill>
                <a:latin typeface="FrutigerLTStd-LightItalic"/>
              </a:rPr>
              <a:t>mdr</a:t>
            </a:r>
            <a:r>
              <a:rPr lang="en-US" altLang="zh-CN" sz="800" dirty="0">
                <a:solidFill>
                  <a:srgbClr val="000000"/>
                </a:solidFill>
                <a:latin typeface="FrutigerLTStd-Light"/>
              </a:rPr>
              <a:t>–/– </a:t>
            </a:r>
            <a:r>
              <a:rPr lang="en-US" altLang="zh-CN" dirty="0">
                <a:solidFill>
                  <a:srgbClr val="000000"/>
                </a:solidFill>
                <a:latin typeface="FrutigerLTStd-Light"/>
              </a:rPr>
              <a:t>mouse (</a:t>
            </a:r>
            <a:r>
              <a:rPr lang="en-US" altLang="zh-CN" i="1" dirty="0" smtClean="0">
                <a:solidFill>
                  <a:srgbClr val="000000"/>
                </a:solidFill>
                <a:latin typeface="FrutigerLTStd-LightItalic"/>
              </a:rPr>
              <a:t>outlined, center </a:t>
            </a:r>
            <a:r>
              <a:rPr lang="en-US" altLang="zh-CN" i="1" dirty="0">
                <a:solidFill>
                  <a:srgbClr val="000000"/>
                </a:solidFill>
                <a:latin typeface="FrutigerLTStd-LightItalic"/>
              </a:rPr>
              <a:t>panel</a:t>
            </a:r>
            <a:r>
              <a:rPr lang="en-US" altLang="zh-CN" dirty="0">
                <a:solidFill>
                  <a:srgbClr val="000000"/>
                </a:solidFill>
                <a:latin typeface="FrutigerLTStd-Light"/>
              </a:rPr>
              <a:t>) contrasts with cells in </a:t>
            </a:r>
            <a:r>
              <a:rPr lang="en-US" altLang="zh-CN" dirty="0" smtClean="0">
                <a:solidFill>
                  <a:srgbClr val="000000"/>
                </a:solidFill>
                <a:latin typeface="FrutigerLTStd-Light"/>
              </a:rPr>
              <a:t>the normal </a:t>
            </a:r>
            <a:r>
              <a:rPr lang="en-US" altLang="zh-CN" dirty="0">
                <a:solidFill>
                  <a:srgbClr val="000000"/>
                </a:solidFill>
                <a:latin typeface="FrutigerLTStd-Light"/>
              </a:rPr>
              <a:t>liver (</a:t>
            </a:r>
            <a:r>
              <a:rPr lang="en-US" altLang="zh-CN" i="1" dirty="0">
                <a:solidFill>
                  <a:srgbClr val="000000"/>
                </a:solidFill>
                <a:latin typeface="FrutigerLTStd-LightItalic"/>
              </a:rPr>
              <a:t>left panel</a:t>
            </a:r>
            <a:r>
              <a:rPr lang="en-US" altLang="zh-CN" dirty="0">
                <a:solidFill>
                  <a:srgbClr val="000000"/>
                </a:solidFill>
                <a:latin typeface="FrutigerLTStd-Light"/>
              </a:rPr>
              <a:t>) and the liver </a:t>
            </a:r>
            <a:r>
              <a:rPr lang="en-US" altLang="zh-CN" dirty="0" smtClean="0">
                <a:solidFill>
                  <a:srgbClr val="000000"/>
                </a:solidFill>
                <a:latin typeface="FrutigerLTStd-Light"/>
              </a:rPr>
              <a:t>of an </a:t>
            </a:r>
            <a:r>
              <a:rPr lang="en-US" altLang="zh-CN" i="1" dirty="0" err="1">
                <a:solidFill>
                  <a:srgbClr val="000000"/>
                </a:solidFill>
                <a:latin typeface="FrutigerLTStd-LightItalic"/>
              </a:rPr>
              <a:t>mdr</a:t>
            </a:r>
            <a:r>
              <a:rPr lang="en-US" altLang="zh-CN" sz="800" dirty="0">
                <a:solidFill>
                  <a:srgbClr val="000000"/>
                </a:solidFill>
                <a:latin typeface="FrutigerLTStd-Light"/>
              </a:rPr>
              <a:t>–/– </a:t>
            </a:r>
            <a:r>
              <a:rPr lang="en-US" altLang="zh-CN" dirty="0">
                <a:solidFill>
                  <a:srgbClr val="000000"/>
                </a:solidFill>
                <a:latin typeface="FrutigerLTStd-Light"/>
              </a:rPr>
              <a:t>mouse that has been </a:t>
            </a:r>
            <a:r>
              <a:rPr lang="en-US" altLang="zh-CN" dirty="0" smtClean="0">
                <a:solidFill>
                  <a:srgbClr val="000000"/>
                </a:solidFill>
                <a:latin typeface="FrutigerLTStd-Light"/>
              </a:rPr>
              <a:t>treated with </a:t>
            </a:r>
            <a:r>
              <a:rPr lang="en-US" altLang="zh-CN" dirty="0">
                <a:solidFill>
                  <a:srgbClr val="000000"/>
                </a:solidFill>
                <a:latin typeface="FrutigerLTStd-Light"/>
              </a:rPr>
              <a:t>a potent anti-inflammatory </a:t>
            </a:r>
            <a:r>
              <a:rPr lang="en-US" altLang="zh-CN" dirty="0" err="1" smtClean="0">
                <a:solidFill>
                  <a:srgbClr val="000000"/>
                </a:solidFill>
                <a:latin typeface="FrutigerLTStd-Light"/>
              </a:rPr>
              <a:t>drug,ibuprofen</a:t>
            </a:r>
            <a:r>
              <a:rPr lang="en-US" altLang="zh-CN" dirty="0" smtClean="0">
                <a:solidFill>
                  <a:srgbClr val="000000"/>
                </a:solidFill>
                <a:latin typeface="FrutigerLTStd-Light"/>
              </a:rPr>
              <a:t> (</a:t>
            </a:r>
            <a:r>
              <a:rPr lang="en-US" altLang="zh-CN" i="1" dirty="0" smtClean="0">
                <a:solidFill>
                  <a:srgbClr val="000000"/>
                </a:solidFill>
                <a:latin typeface="FrutigerLTStd-LightItalic"/>
              </a:rPr>
              <a:t>right panel</a:t>
            </a:r>
            <a:r>
              <a:rPr lang="en-US" altLang="zh-CN" dirty="0" smtClean="0">
                <a:solidFill>
                  <a:srgbClr val="000000"/>
                </a:solidFill>
                <a:latin typeface="FrutigerLTStd-Light"/>
              </a:rPr>
              <a:t>). Such areas of inflammatory </a:t>
            </a:r>
            <a:r>
              <a:rPr lang="en-US" altLang="zh-CN" dirty="0">
                <a:solidFill>
                  <a:srgbClr val="000000"/>
                </a:solidFill>
                <a:latin typeface="FrutigerLTStd-Light"/>
              </a:rPr>
              <a:t>infiltrate appear to </a:t>
            </a:r>
            <a:r>
              <a:rPr lang="en-US" altLang="zh-CN" dirty="0" smtClean="0">
                <a:solidFill>
                  <a:srgbClr val="000000"/>
                </a:solidFill>
                <a:latin typeface="FrutigerLTStd-Light"/>
              </a:rPr>
              <a:t>be critical </a:t>
            </a:r>
            <a:r>
              <a:rPr lang="en-US" altLang="zh-CN" dirty="0">
                <a:solidFill>
                  <a:srgbClr val="000000"/>
                </a:solidFill>
                <a:latin typeface="FrutigerLTStd-Light"/>
              </a:rPr>
              <a:t>to the formation of </a:t>
            </a:r>
            <a:r>
              <a:rPr lang="en-US" altLang="zh-CN" dirty="0" smtClean="0">
                <a:solidFill>
                  <a:srgbClr val="000000"/>
                </a:solidFill>
                <a:latin typeface="FrutigerLTStd-Light"/>
              </a:rPr>
              <a:t>dysplastic foci </a:t>
            </a:r>
            <a:r>
              <a:rPr lang="en-US" altLang="zh-CN" dirty="0">
                <a:solidFill>
                  <a:srgbClr val="000000"/>
                </a:solidFill>
                <a:latin typeface="FrutigerLTStd-Light"/>
              </a:rPr>
              <a:t>and thus to the </a:t>
            </a:r>
            <a:r>
              <a:rPr lang="en-US" altLang="zh-CN" dirty="0" smtClean="0">
                <a:solidFill>
                  <a:srgbClr val="000000"/>
                </a:solidFill>
                <a:latin typeface="FrutigerLTStd-Light"/>
              </a:rPr>
              <a:t>subsequent formation </a:t>
            </a:r>
            <a:r>
              <a:rPr lang="en-US" altLang="zh-CN" dirty="0">
                <a:solidFill>
                  <a:srgbClr val="000000"/>
                </a:solidFill>
                <a:latin typeface="FrutigerLTStd-Light"/>
              </a:rPr>
              <a:t>of hepatic carcinomas</a:t>
            </a:r>
            <a:r>
              <a:rPr lang="en-US" altLang="zh-CN" dirty="0" smtClean="0">
                <a:solidFill>
                  <a:srgbClr val="000000"/>
                </a:solidFill>
                <a:latin typeface="FrutigerLTStd-Light"/>
              </a:rPr>
              <a:t>. </a:t>
            </a:r>
            <a:endParaRPr lang="zh-CN" altLang="en-US" dirty="0"/>
          </a:p>
        </p:txBody>
      </p:sp>
      <p:sp>
        <p:nvSpPr>
          <p:cNvPr id="3" name="Rectangle 2"/>
          <p:cNvSpPr/>
          <p:nvPr/>
        </p:nvSpPr>
        <p:spPr>
          <a:xfrm>
            <a:off x="841248" y="179718"/>
            <a:ext cx="10442448" cy="1015663"/>
          </a:xfrm>
          <a:prstGeom prst="rect">
            <a:avLst/>
          </a:prstGeom>
        </p:spPr>
        <p:txBody>
          <a:bodyPr wrap="square">
            <a:spAutoFit/>
          </a:bodyPr>
          <a:lstStyle/>
          <a:p>
            <a:pPr algn="ctr"/>
            <a:r>
              <a:rPr lang="en-US" altLang="zh-CN" sz="2800" b="1" dirty="0">
                <a:solidFill>
                  <a:srgbClr val="1271FF"/>
                </a:solidFill>
                <a:latin typeface="FrutigerLTStd-Bold"/>
              </a:rPr>
              <a:t>Figure 11.38 </a:t>
            </a:r>
            <a:r>
              <a:rPr lang="en-US" altLang="zh-CN" sz="2800" b="1" dirty="0">
                <a:solidFill>
                  <a:srgbClr val="000000"/>
                </a:solidFill>
                <a:latin typeface="FrutigerLTStd-Bold"/>
              </a:rPr>
              <a:t>Chronic liver inflammation acts via NF-</a:t>
            </a:r>
            <a:r>
              <a:rPr lang="en-US" altLang="zh-CN" sz="3200" b="1" dirty="0" err="1">
                <a:solidFill>
                  <a:srgbClr val="000000"/>
                </a:solidFill>
                <a:latin typeface="TimesNewRomanPS-BoldMT"/>
              </a:rPr>
              <a:t>κ</a:t>
            </a:r>
            <a:r>
              <a:rPr lang="en-US" altLang="zh-CN" sz="2800" b="1" dirty="0" err="1">
                <a:solidFill>
                  <a:srgbClr val="000000"/>
                </a:solidFill>
                <a:latin typeface="FrutigerLTStd-Bold"/>
              </a:rPr>
              <a:t>B</a:t>
            </a:r>
            <a:r>
              <a:rPr lang="en-US" altLang="zh-CN" sz="2800" b="1" dirty="0">
                <a:solidFill>
                  <a:srgbClr val="000000"/>
                </a:solidFill>
                <a:latin typeface="FrutigerLTStd-Bold"/>
              </a:rPr>
              <a:t> to </a:t>
            </a:r>
            <a:r>
              <a:rPr lang="en-US" altLang="zh-CN" sz="2800" b="1" dirty="0" smtClean="0">
                <a:solidFill>
                  <a:srgbClr val="000000"/>
                </a:solidFill>
                <a:latin typeface="FrutigerLTStd-Bold"/>
              </a:rPr>
              <a:t>induce hepatocellular </a:t>
            </a:r>
            <a:r>
              <a:rPr lang="en-US" altLang="zh-CN" sz="2800" b="1" dirty="0">
                <a:solidFill>
                  <a:srgbClr val="000000"/>
                </a:solidFill>
                <a:latin typeface="FrutigerLTStd-Bold"/>
              </a:rPr>
              <a:t>carcinomas</a:t>
            </a:r>
          </a:p>
        </p:txBody>
      </p:sp>
    </p:spTree>
    <p:extLst>
      <p:ext uri="{BB962C8B-B14F-4D97-AF65-F5344CB8AC3E}">
        <p14:creationId xmlns:p14="http://schemas.microsoft.com/office/powerpoint/2010/main" val="36487916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figure_11_3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25" y="343408"/>
            <a:ext cx="535622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258199" y="343408"/>
            <a:ext cx="5364098" cy="1877437"/>
          </a:xfrm>
          <a:prstGeom prst="rect">
            <a:avLst/>
          </a:prstGeom>
        </p:spPr>
        <p:txBody>
          <a:bodyPr wrap="square">
            <a:spAutoFit/>
          </a:bodyPr>
          <a:lstStyle/>
          <a:p>
            <a:pPr algn="ctr"/>
            <a:r>
              <a:rPr lang="en-US" altLang="zh-CN" sz="2800" b="1" dirty="0">
                <a:solidFill>
                  <a:srgbClr val="1271FF"/>
                </a:solidFill>
                <a:latin typeface="FrutigerLTStd-Bold"/>
              </a:rPr>
              <a:t>Figure 11.38 </a:t>
            </a:r>
            <a:r>
              <a:rPr lang="en-US" altLang="zh-CN" sz="2800" b="1" dirty="0">
                <a:solidFill>
                  <a:srgbClr val="000000"/>
                </a:solidFill>
                <a:latin typeface="FrutigerLTStd-Bold"/>
              </a:rPr>
              <a:t>Chronic liver inflammation acts via NF-</a:t>
            </a:r>
            <a:r>
              <a:rPr lang="en-US" altLang="zh-CN" sz="3200" b="1" dirty="0" err="1">
                <a:solidFill>
                  <a:srgbClr val="000000"/>
                </a:solidFill>
                <a:latin typeface="TimesNewRomanPS-BoldMT"/>
              </a:rPr>
              <a:t>κ</a:t>
            </a:r>
            <a:r>
              <a:rPr lang="en-US" altLang="zh-CN" sz="2800" b="1" dirty="0" err="1">
                <a:solidFill>
                  <a:srgbClr val="000000"/>
                </a:solidFill>
                <a:latin typeface="FrutigerLTStd-Bold"/>
              </a:rPr>
              <a:t>B</a:t>
            </a:r>
            <a:r>
              <a:rPr lang="en-US" altLang="zh-CN" sz="2800" b="1" dirty="0">
                <a:solidFill>
                  <a:srgbClr val="000000"/>
                </a:solidFill>
                <a:latin typeface="FrutigerLTStd-Bold"/>
              </a:rPr>
              <a:t> to </a:t>
            </a:r>
            <a:r>
              <a:rPr lang="en-US" altLang="zh-CN" sz="2800" b="1" dirty="0" smtClean="0">
                <a:solidFill>
                  <a:srgbClr val="000000"/>
                </a:solidFill>
                <a:latin typeface="FrutigerLTStd-Bold"/>
              </a:rPr>
              <a:t>induce hepatocellular </a:t>
            </a:r>
            <a:r>
              <a:rPr lang="en-US" altLang="zh-CN" sz="2800" b="1" dirty="0">
                <a:solidFill>
                  <a:srgbClr val="000000"/>
                </a:solidFill>
                <a:latin typeface="FrutigerLTStd-Bold"/>
              </a:rPr>
              <a:t>carcinomas</a:t>
            </a:r>
          </a:p>
        </p:txBody>
      </p:sp>
      <p:sp>
        <p:nvSpPr>
          <p:cNvPr id="2" name="TextBox 1"/>
          <p:cNvSpPr txBox="1"/>
          <p:nvPr/>
        </p:nvSpPr>
        <p:spPr>
          <a:xfrm>
            <a:off x="7914742" y="2451004"/>
            <a:ext cx="2493440" cy="584775"/>
          </a:xfrm>
          <a:prstGeom prst="rect">
            <a:avLst/>
          </a:prstGeom>
          <a:noFill/>
        </p:spPr>
        <p:txBody>
          <a:bodyPr wrap="none" rtlCol="0">
            <a:spAutoFit/>
          </a:bodyPr>
          <a:lstStyle/>
          <a:p>
            <a:r>
              <a:rPr lang="en-US" altLang="zh-CN" sz="3200" b="1" dirty="0" smtClean="0">
                <a:solidFill>
                  <a:srgbClr val="FF0000"/>
                </a:solidFill>
              </a:rPr>
              <a:t>Inflammation</a:t>
            </a:r>
            <a:endParaRPr lang="zh-CN" altLang="en-US" sz="3200" b="1" dirty="0">
              <a:solidFill>
                <a:srgbClr val="FF0000"/>
              </a:solidFill>
            </a:endParaRPr>
          </a:p>
        </p:txBody>
      </p:sp>
      <p:sp>
        <p:nvSpPr>
          <p:cNvPr id="6" name="TextBox 5"/>
          <p:cNvSpPr txBox="1"/>
          <p:nvPr/>
        </p:nvSpPr>
        <p:spPr>
          <a:xfrm>
            <a:off x="8573801" y="3561694"/>
            <a:ext cx="1175322" cy="584775"/>
          </a:xfrm>
          <a:prstGeom prst="rect">
            <a:avLst/>
          </a:prstGeom>
          <a:noFill/>
        </p:spPr>
        <p:txBody>
          <a:bodyPr wrap="none" rtlCol="0">
            <a:spAutoFit/>
          </a:bodyPr>
          <a:lstStyle/>
          <a:p>
            <a:r>
              <a:rPr lang="en-US" altLang="zh-CN" sz="3200" b="1" dirty="0" smtClean="0">
                <a:solidFill>
                  <a:srgbClr val="FF0000"/>
                </a:solidFill>
              </a:rPr>
              <a:t>TNF-a</a:t>
            </a:r>
            <a:endParaRPr lang="zh-CN" altLang="en-US" sz="3200" b="1" dirty="0">
              <a:solidFill>
                <a:srgbClr val="FF0000"/>
              </a:solidFill>
            </a:endParaRPr>
          </a:p>
        </p:txBody>
      </p:sp>
      <p:sp>
        <p:nvSpPr>
          <p:cNvPr id="7" name="TextBox 6"/>
          <p:cNvSpPr txBox="1"/>
          <p:nvPr/>
        </p:nvSpPr>
        <p:spPr>
          <a:xfrm>
            <a:off x="8573801" y="4816907"/>
            <a:ext cx="1197764" cy="584775"/>
          </a:xfrm>
          <a:prstGeom prst="rect">
            <a:avLst/>
          </a:prstGeom>
          <a:noFill/>
        </p:spPr>
        <p:txBody>
          <a:bodyPr wrap="none" rtlCol="0">
            <a:spAutoFit/>
          </a:bodyPr>
          <a:lstStyle/>
          <a:p>
            <a:r>
              <a:rPr lang="en-US" altLang="zh-CN" sz="3200" b="1" dirty="0" smtClean="0">
                <a:solidFill>
                  <a:srgbClr val="FF0000"/>
                </a:solidFill>
              </a:rPr>
              <a:t>NF-kB</a:t>
            </a:r>
            <a:endParaRPr lang="zh-CN" altLang="en-US" sz="3200" b="1" dirty="0">
              <a:solidFill>
                <a:srgbClr val="FF0000"/>
              </a:solidFill>
            </a:endParaRPr>
          </a:p>
        </p:txBody>
      </p:sp>
      <p:sp>
        <p:nvSpPr>
          <p:cNvPr id="8" name="TextBox 7"/>
          <p:cNvSpPr txBox="1"/>
          <p:nvPr/>
        </p:nvSpPr>
        <p:spPr>
          <a:xfrm>
            <a:off x="7796028" y="6072121"/>
            <a:ext cx="3105722" cy="584775"/>
          </a:xfrm>
          <a:prstGeom prst="rect">
            <a:avLst/>
          </a:prstGeom>
          <a:noFill/>
        </p:spPr>
        <p:txBody>
          <a:bodyPr wrap="none" rtlCol="0">
            <a:spAutoFit/>
          </a:bodyPr>
          <a:lstStyle/>
          <a:p>
            <a:r>
              <a:rPr lang="en-US" altLang="zh-CN" sz="3200" b="1" dirty="0" smtClean="0">
                <a:solidFill>
                  <a:srgbClr val="FF0000"/>
                </a:solidFill>
              </a:rPr>
              <a:t>Promote Survival</a:t>
            </a:r>
            <a:endParaRPr lang="zh-CN" altLang="en-US" sz="3200" b="1" dirty="0">
              <a:solidFill>
                <a:srgbClr val="FF0000"/>
              </a:solidFill>
            </a:endParaRPr>
          </a:p>
        </p:txBody>
      </p:sp>
      <p:cxnSp>
        <p:nvCxnSpPr>
          <p:cNvPr id="9" name="Straight Arrow Connector 8"/>
          <p:cNvCxnSpPr/>
          <p:nvPr/>
        </p:nvCxnSpPr>
        <p:spPr>
          <a:xfrm>
            <a:off x="9093222" y="3035779"/>
            <a:ext cx="0" cy="525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918078" y="4146469"/>
            <a:ext cx="7560" cy="67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156177" y="5401682"/>
            <a:ext cx="16506" cy="67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9335067" y="4119173"/>
            <a:ext cx="0" cy="67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0502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descr="figure_11_3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61" y="373890"/>
            <a:ext cx="2930525"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8848" y="2221957"/>
            <a:ext cx="7092696" cy="2862322"/>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profound effects of </a:t>
            </a:r>
            <a:r>
              <a:rPr lang="en-US" altLang="zh-CN" dirty="0" smtClean="0">
                <a:solidFill>
                  <a:srgbClr val="000000"/>
                </a:solidFill>
                <a:latin typeface="FrutigerLTStd-Light"/>
              </a:rPr>
              <a:t>anti-inflammatory drugs </a:t>
            </a:r>
            <a:r>
              <a:rPr lang="en-US" altLang="zh-CN" dirty="0">
                <a:solidFill>
                  <a:srgbClr val="000000"/>
                </a:solidFill>
                <a:latin typeface="FrutigerLTStd-Light"/>
              </a:rPr>
              <a:t>in suppressing the incidence of a </a:t>
            </a:r>
            <a:r>
              <a:rPr lang="en-US" altLang="zh-CN" dirty="0" smtClean="0">
                <a:solidFill>
                  <a:srgbClr val="000000"/>
                </a:solidFill>
                <a:latin typeface="FrutigerLTStd-Light"/>
              </a:rPr>
              <a:t>variety of </a:t>
            </a:r>
            <a:r>
              <a:rPr lang="en-US" altLang="zh-CN" dirty="0">
                <a:solidFill>
                  <a:srgbClr val="000000"/>
                </a:solidFill>
                <a:latin typeface="FrutigerLTStd-Light"/>
              </a:rPr>
              <a:t>commonly occurring carcinomas are due to their ability </a:t>
            </a:r>
            <a:r>
              <a:rPr lang="en-US" altLang="zh-CN" dirty="0" smtClean="0">
                <a:solidFill>
                  <a:srgbClr val="000000"/>
                </a:solidFill>
                <a:latin typeface="FrutigerLTStd-Light"/>
              </a:rPr>
              <a:t>to inhibit </a:t>
            </a:r>
            <a:r>
              <a:rPr lang="en-US" altLang="zh-CN" u="sng" dirty="0">
                <a:solidFill>
                  <a:srgbClr val="FF0000"/>
                </a:solidFill>
                <a:latin typeface="FrutigerLTStd-Light"/>
              </a:rPr>
              <a:t>the catalytic activity of the cyclooxygenase-2 (</a:t>
            </a:r>
            <a:r>
              <a:rPr lang="en-US" altLang="zh-CN" u="sng" dirty="0" smtClean="0">
                <a:solidFill>
                  <a:srgbClr val="FF0000"/>
                </a:solidFill>
                <a:latin typeface="FrutigerLTStd-Light"/>
              </a:rPr>
              <a:t>COX-2) enzym</a:t>
            </a:r>
            <a:r>
              <a:rPr lang="en-US" altLang="zh-CN" dirty="0" smtClean="0">
                <a:solidFill>
                  <a:srgbClr val="FF0000"/>
                </a:solidFill>
                <a:latin typeface="FrutigerLTStd-Light"/>
              </a:rPr>
              <a:t>e </a:t>
            </a:r>
            <a:r>
              <a:rPr lang="en-US" altLang="zh-CN" dirty="0">
                <a:solidFill>
                  <a:srgbClr val="000000"/>
                </a:solidFill>
                <a:latin typeface="FrutigerLTStd-Light"/>
              </a:rPr>
              <a:t>(sometimes called </a:t>
            </a:r>
            <a:r>
              <a:rPr lang="en-US" altLang="zh-CN" dirty="0">
                <a:solidFill>
                  <a:srgbClr val="FF0000"/>
                </a:solidFill>
                <a:latin typeface="FrutigerLTStd-Light"/>
              </a:rPr>
              <a:t>prostaglandin H2 </a:t>
            </a:r>
            <a:r>
              <a:rPr lang="en-US" altLang="zh-CN" dirty="0">
                <a:solidFill>
                  <a:srgbClr val="000000"/>
                </a:solidFill>
                <a:latin typeface="FrutigerLTStd-Light"/>
              </a:rPr>
              <a:t>synthase). </a:t>
            </a:r>
            <a:r>
              <a:rPr lang="en-US" altLang="zh-CN" dirty="0" smtClean="0">
                <a:solidFill>
                  <a:srgbClr val="000000"/>
                </a:solidFill>
                <a:latin typeface="FrutigerLTStd-Light"/>
              </a:rPr>
              <a:t>COX-2 is </a:t>
            </a:r>
            <a:r>
              <a:rPr lang="en-US" altLang="zh-CN" dirty="0">
                <a:solidFill>
                  <a:srgbClr val="000000"/>
                </a:solidFill>
                <a:latin typeface="FrutigerLTStd-Light"/>
              </a:rPr>
              <a:t>induced in many tissues in response to inflammatory stimuli</a:t>
            </a:r>
            <a:r>
              <a:rPr lang="en-US" altLang="zh-CN" dirty="0" smtClean="0">
                <a:solidFill>
                  <a:srgbClr val="000000"/>
                </a:solidFill>
                <a:latin typeface="FrutigerLTStd-Light"/>
              </a:rPr>
              <a:t>. (</a:t>
            </a:r>
            <a:r>
              <a:rPr lang="en-US" altLang="zh-CN" dirty="0">
                <a:solidFill>
                  <a:srgbClr val="000000"/>
                </a:solidFill>
                <a:latin typeface="FrutigerLTStd-Light"/>
              </a:rPr>
              <a:t>A) The two distinct catalytic activities of COX-2 result in </a:t>
            </a:r>
            <a:r>
              <a:rPr lang="en-US" altLang="zh-CN" dirty="0" smtClean="0">
                <a:solidFill>
                  <a:srgbClr val="000000"/>
                </a:solidFill>
                <a:latin typeface="FrutigerLTStd-Light"/>
              </a:rPr>
              <a:t>the conversion </a:t>
            </a:r>
            <a:r>
              <a:rPr lang="en-US" altLang="zh-CN" dirty="0">
                <a:solidFill>
                  <a:srgbClr val="000000"/>
                </a:solidFill>
                <a:latin typeface="FrutigerLTStd-Light"/>
              </a:rPr>
              <a:t>of </a:t>
            </a:r>
            <a:r>
              <a:rPr lang="en-US" altLang="zh-CN" dirty="0" err="1">
                <a:solidFill>
                  <a:srgbClr val="000000"/>
                </a:solidFill>
                <a:latin typeface="FrutigerLTStd-Light"/>
              </a:rPr>
              <a:t>arachidonic</a:t>
            </a:r>
            <a:r>
              <a:rPr lang="en-US" altLang="zh-CN" dirty="0">
                <a:solidFill>
                  <a:srgbClr val="000000"/>
                </a:solidFill>
                <a:latin typeface="FrutigerLTStd-Light"/>
              </a:rPr>
              <a:t> acid into </a:t>
            </a:r>
            <a:r>
              <a:rPr lang="en-US" altLang="zh-CN" dirty="0">
                <a:latin typeface="FrutigerLTStd-Light"/>
              </a:rPr>
              <a:t>prostaglandin H2</a:t>
            </a:r>
            <a:r>
              <a:rPr lang="en-US" altLang="zh-CN" dirty="0">
                <a:solidFill>
                  <a:srgbClr val="000000"/>
                </a:solidFill>
                <a:latin typeface="FrutigerLTStd-Light"/>
              </a:rPr>
              <a:t>. The latter </a:t>
            </a:r>
            <a:r>
              <a:rPr lang="en-US" altLang="zh-CN" dirty="0" smtClean="0">
                <a:solidFill>
                  <a:srgbClr val="000000"/>
                </a:solidFill>
                <a:latin typeface="FrutigerLTStd-Light"/>
              </a:rPr>
              <a:t>is metabolized </a:t>
            </a:r>
            <a:r>
              <a:rPr lang="en-US" altLang="zh-CN" dirty="0">
                <a:solidFill>
                  <a:srgbClr val="000000"/>
                </a:solidFill>
                <a:latin typeface="FrutigerLTStd-Light"/>
              </a:rPr>
              <a:t>to prostaglandin E2 (</a:t>
            </a:r>
            <a:r>
              <a:rPr lang="en-US" altLang="zh-CN" dirty="0">
                <a:solidFill>
                  <a:srgbClr val="FF0000"/>
                </a:solidFill>
                <a:latin typeface="FrutigerLTStd-Light"/>
              </a:rPr>
              <a:t>PGE2</a:t>
            </a:r>
            <a:r>
              <a:rPr lang="en-US" altLang="zh-CN" dirty="0">
                <a:solidFill>
                  <a:srgbClr val="000000"/>
                </a:solidFill>
                <a:latin typeface="FrutigerLTStd-Light"/>
              </a:rPr>
              <a:t>; </a:t>
            </a:r>
            <a:r>
              <a:rPr lang="en-US" altLang="zh-CN" i="1" dirty="0">
                <a:solidFill>
                  <a:srgbClr val="000000"/>
                </a:solidFill>
                <a:latin typeface="FrutigerLTStd-LightItalic"/>
              </a:rPr>
              <a:t>red</a:t>
            </a:r>
            <a:r>
              <a:rPr lang="en-US" altLang="zh-CN" dirty="0">
                <a:solidFill>
                  <a:srgbClr val="000000"/>
                </a:solidFill>
                <a:latin typeface="FrutigerLTStd-Light"/>
              </a:rPr>
              <a:t>), which evokes </a:t>
            </a:r>
            <a:r>
              <a:rPr lang="en-US" altLang="zh-CN" dirty="0" smtClean="0">
                <a:solidFill>
                  <a:srgbClr val="000000"/>
                </a:solidFill>
                <a:latin typeface="FrutigerLTStd-Light"/>
              </a:rPr>
              <a:t>many of </a:t>
            </a:r>
            <a:r>
              <a:rPr lang="en-US" altLang="zh-CN" dirty="0">
                <a:solidFill>
                  <a:srgbClr val="000000"/>
                </a:solidFill>
                <a:latin typeface="FrutigerLTStd-Light"/>
              </a:rPr>
              <a:t>the tumor-promoting responses described here. </a:t>
            </a:r>
            <a:endParaRPr lang="zh-CN" altLang="en-US" dirty="0"/>
          </a:p>
        </p:txBody>
      </p:sp>
      <p:sp>
        <p:nvSpPr>
          <p:cNvPr id="3" name="Rectangle 2"/>
          <p:cNvSpPr/>
          <p:nvPr/>
        </p:nvSpPr>
        <p:spPr>
          <a:xfrm>
            <a:off x="4498848" y="675642"/>
            <a:ext cx="6824155" cy="830997"/>
          </a:xfrm>
          <a:prstGeom prst="rect">
            <a:avLst/>
          </a:prstGeom>
        </p:spPr>
        <p:txBody>
          <a:bodyPr wrap="square">
            <a:spAutoFit/>
          </a:bodyPr>
          <a:lstStyle/>
          <a:p>
            <a:pPr algn="ctr"/>
            <a:r>
              <a:rPr lang="en-US" altLang="zh-CN" sz="2400" b="1" dirty="0">
                <a:solidFill>
                  <a:srgbClr val="1271FF"/>
                </a:solidFill>
                <a:latin typeface="FrutigerLTStd-Bold"/>
              </a:rPr>
              <a:t>Figure 11.39 </a:t>
            </a:r>
            <a:r>
              <a:rPr lang="en-US" altLang="zh-CN" sz="2400" b="1" dirty="0">
                <a:solidFill>
                  <a:srgbClr val="000000"/>
                </a:solidFill>
                <a:latin typeface="FrutigerLTStd-Bold"/>
              </a:rPr>
              <a:t>Prostaglandin metabolism and the actions of anti-inflammatory drugs </a:t>
            </a:r>
          </a:p>
        </p:txBody>
      </p:sp>
    </p:spTree>
    <p:extLst>
      <p:ext uri="{BB962C8B-B14F-4D97-AF65-F5344CB8AC3E}">
        <p14:creationId xmlns:p14="http://schemas.microsoft.com/office/powerpoint/2010/main" val="24623093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figure_11_39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1760" y="1004193"/>
            <a:ext cx="4884608" cy="332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figure_11_39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848" y="1004193"/>
            <a:ext cx="3320288" cy="325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2920" y="4491681"/>
            <a:ext cx="11402568" cy="2031325"/>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The catalytic </a:t>
            </a:r>
            <a:r>
              <a:rPr lang="en-US" altLang="zh-CN" dirty="0">
                <a:latin typeface="FrutigerLTStd-Light"/>
              </a:rPr>
              <a:t>sites of COX-2, a </a:t>
            </a:r>
            <a:r>
              <a:rPr lang="en-US" altLang="zh-CN" dirty="0" err="1">
                <a:latin typeface="FrutigerLTStd-Light"/>
              </a:rPr>
              <a:t>homodimer</a:t>
            </a:r>
            <a:r>
              <a:rPr lang="en-US" altLang="zh-CN" dirty="0" smtClean="0">
                <a:latin typeface="FrutigerLTStd-Light"/>
              </a:rPr>
              <a:t>, </a:t>
            </a:r>
            <a:r>
              <a:rPr lang="en-US" altLang="zh-CN" dirty="0">
                <a:latin typeface="FrutigerLTStd-Light"/>
              </a:rPr>
              <a:t>are largely inactivated by the most </a:t>
            </a:r>
            <a:r>
              <a:rPr lang="en-US" altLang="zh-CN" dirty="0" smtClean="0">
                <a:latin typeface="FrutigerLTStd-Light"/>
              </a:rPr>
              <a:t>commonly used </a:t>
            </a:r>
            <a:r>
              <a:rPr lang="en-US" altLang="zh-CN" dirty="0">
                <a:latin typeface="FrutigerLTStd-Light"/>
              </a:rPr>
              <a:t>anti-inflammatory drug—</a:t>
            </a:r>
            <a:r>
              <a:rPr lang="en-US" altLang="zh-CN" u="sng" dirty="0">
                <a:solidFill>
                  <a:srgbClr val="FF0000"/>
                </a:solidFill>
                <a:latin typeface="FrutigerLTStd-Light"/>
              </a:rPr>
              <a:t>aspirin</a:t>
            </a:r>
            <a:r>
              <a:rPr lang="en-US" altLang="zh-CN" dirty="0">
                <a:latin typeface="FrutigerLTStd-Light"/>
              </a:rPr>
              <a:t> (acetylsalicylic acid)—</a:t>
            </a:r>
            <a:r>
              <a:rPr lang="en-US" altLang="zh-CN" dirty="0" smtClean="0">
                <a:latin typeface="FrutigerLTStd-Light"/>
              </a:rPr>
              <a:t>which acetylates </a:t>
            </a:r>
            <a:r>
              <a:rPr lang="en-US" altLang="zh-CN" dirty="0">
                <a:latin typeface="FrutigerLTStd-Light"/>
              </a:rPr>
              <a:t>(</a:t>
            </a:r>
            <a:r>
              <a:rPr lang="en-US" altLang="zh-CN" i="1" dirty="0">
                <a:latin typeface="FrutigerLTStd-LightItalic"/>
              </a:rPr>
              <a:t>yellow balls, arrows</a:t>
            </a:r>
            <a:r>
              <a:rPr lang="en-US" altLang="zh-CN" dirty="0">
                <a:latin typeface="FrutigerLTStd-Light"/>
              </a:rPr>
              <a:t>) serine 530 of COX-2 and </a:t>
            </a:r>
            <a:r>
              <a:rPr lang="en-US" altLang="zh-CN" dirty="0" smtClean="0">
                <a:latin typeface="FrutigerLTStd-Light"/>
              </a:rPr>
              <a:t>leaves the </a:t>
            </a:r>
            <a:r>
              <a:rPr lang="en-US" altLang="zh-CN" dirty="0">
                <a:latin typeface="FrutigerLTStd-Light"/>
              </a:rPr>
              <a:t>salicylate moiety weakly bound in the catalytic cleft (</a:t>
            </a:r>
            <a:r>
              <a:rPr lang="en-US" altLang="zh-CN" i="1" dirty="0" smtClean="0">
                <a:latin typeface="FrutigerLTStd-LightItalic"/>
              </a:rPr>
              <a:t>orange balls</a:t>
            </a:r>
            <a:r>
              <a:rPr lang="en-US" altLang="zh-CN" i="1" dirty="0">
                <a:latin typeface="FrutigerLTStd-LightItalic"/>
              </a:rPr>
              <a:t>, arrows</a:t>
            </a:r>
            <a:r>
              <a:rPr lang="en-US" altLang="zh-CN" dirty="0">
                <a:latin typeface="FrutigerLTStd-Light"/>
              </a:rPr>
              <a:t>). </a:t>
            </a:r>
            <a:r>
              <a:rPr lang="en-US" altLang="zh-CN" dirty="0" smtClean="0">
                <a:latin typeface="FrutigerLTStd-Light"/>
              </a:rPr>
              <a:t>(</a:t>
            </a:r>
            <a:r>
              <a:rPr lang="en-US" altLang="zh-CN" dirty="0">
                <a:latin typeface="FrutigerLTStd-Light"/>
              </a:rPr>
              <a:t>C) In more detail, the acetylation </a:t>
            </a:r>
            <a:r>
              <a:rPr lang="en-US" altLang="zh-CN" dirty="0" smtClean="0">
                <a:latin typeface="FrutigerLTStd-Light"/>
              </a:rPr>
              <a:t>of serine </a:t>
            </a:r>
            <a:r>
              <a:rPr lang="en-US" altLang="zh-CN" dirty="0">
                <a:latin typeface="FrutigerLTStd-Light"/>
              </a:rPr>
              <a:t>530 by aspirin </a:t>
            </a:r>
            <a:r>
              <a:rPr lang="en-US" altLang="zh-CN" dirty="0" smtClean="0">
                <a:latin typeface="FrutigerLTStd-Light"/>
              </a:rPr>
              <a:t>obstructs(</a:t>
            </a:r>
            <a:r>
              <a:rPr lang="zh-CN" altLang="en-US" dirty="0"/>
              <a:t> 阻塞</a:t>
            </a:r>
            <a:r>
              <a:rPr lang="en-US" altLang="zh-CN" dirty="0" smtClean="0">
                <a:latin typeface="FrutigerLTStd-Light"/>
              </a:rPr>
              <a:t>) </a:t>
            </a:r>
            <a:r>
              <a:rPr lang="en-US" altLang="zh-CN" dirty="0">
                <a:latin typeface="FrutigerLTStd-Light"/>
              </a:rPr>
              <a:t>the enzymatic activity of COX-2 </a:t>
            </a:r>
            <a:r>
              <a:rPr lang="en-US" altLang="zh-CN" dirty="0" smtClean="0">
                <a:latin typeface="FrutigerLTStd-Light"/>
              </a:rPr>
              <a:t>that is </a:t>
            </a:r>
            <a:r>
              <a:rPr lang="en-US" altLang="zh-CN" dirty="0">
                <a:latin typeface="FrutigerLTStd-Light"/>
              </a:rPr>
              <a:t>responsible for converting </a:t>
            </a:r>
            <a:r>
              <a:rPr lang="en-US" altLang="zh-CN" dirty="0" err="1">
                <a:latin typeface="FrutigerLTStd-Light"/>
              </a:rPr>
              <a:t>arachidonic</a:t>
            </a:r>
            <a:r>
              <a:rPr lang="en-US" altLang="zh-CN" dirty="0">
                <a:latin typeface="FrutigerLTStd-Light"/>
              </a:rPr>
              <a:t> acid to the precursor </a:t>
            </a:r>
            <a:r>
              <a:rPr lang="en-US" altLang="zh-CN" dirty="0" smtClean="0">
                <a:latin typeface="FrutigerLTStd-Light"/>
              </a:rPr>
              <a:t>of all </a:t>
            </a:r>
            <a:r>
              <a:rPr lang="en-US" altLang="zh-CN" dirty="0" err="1">
                <a:latin typeface="FrutigerLTStd-Light"/>
              </a:rPr>
              <a:t>prostanoids</a:t>
            </a:r>
            <a:r>
              <a:rPr lang="en-US" altLang="zh-CN" dirty="0">
                <a:latin typeface="FrutigerLTStd-Light"/>
              </a:rPr>
              <a:t>, prostaglandin G</a:t>
            </a:r>
            <a:r>
              <a:rPr lang="en-US" altLang="zh-CN" sz="800" dirty="0">
                <a:latin typeface="FrutigerLTStd-Light"/>
              </a:rPr>
              <a:t>2</a:t>
            </a:r>
            <a:r>
              <a:rPr lang="en-US" altLang="zh-CN" dirty="0">
                <a:latin typeface="FrutigerLTStd-Light"/>
              </a:rPr>
              <a:t>; the latter is converted further </a:t>
            </a:r>
            <a:r>
              <a:rPr lang="en-US" altLang="zh-CN" dirty="0" smtClean="0">
                <a:latin typeface="FrutigerLTStd-Light"/>
              </a:rPr>
              <a:t>to prostaglandin </a:t>
            </a:r>
            <a:r>
              <a:rPr lang="en-US" altLang="zh-CN" dirty="0">
                <a:latin typeface="FrutigerLTStd-Light"/>
              </a:rPr>
              <a:t>H</a:t>
            </a:r>
            <a:r>
              <a:rPr lang="en-US" altLang="zh-CN" sz="800" dirty="0">
                <a:latin typeface="FrutigerLTStd-Light"/>
              </a:rPr>
              <a:t>2 </a:t>
            </a:r>
            <a:r>
              <a:rPr lang="en-US" altLang="zh-CN" dirty="0">
                <a:latin typeface="FrutigerLTStd-Light"/>
              </a:rPr>
              <a:t>by a second site in the COX-2 enzyme</a:t>
            </a:r>
            <a:r>
              <a:rPr lang="en-US" altLang="zh-CN" dirty="0" smtClean="0">
                <a:latin typeface="FrutigerLTStd-Light"/>
              </a:rPr>
              <a:t>. </a:t>
            </a:r>
            <a:endParaRPr lang="zh-CN" altLang="en-US" dirty="0"/>
          </a:p>
        </p:txBody>
      </p:sp>
      <p:sp>
        <p:nvSpPr>
          <p:cNvPr id="4" name="TextBox 3"/>
          <p:cNvSpPr txBox="1"/>
          <p:nvPr/>
        </p:nvSpPr>
        <p:spPr>
          <a:xfrm>
            <a:off x="1100264" y="957296"/>
            <a:ext cx="328936" cy="400110"/>
          </a:xfrm>
          <a:prstGeom prst="rect">
            <a:avLst/>
          </a:prstGeom>
          <a:noFill/>
        </p:spPr>
        <p:txBody>
          <a:bodyPr wrap="none" rtlCol="0">
            <a:spAutoFit/>
          </a:bodyPr>
          <a:lstStyle/>
          <a:p>
            <a:r>
              <a:rPr lang="en-US" altLang="zh-CN" sz="2000" b="1" dirty="0" smtClean="0"/>
              <a:t>B</a:t>
            </a:r>
            <a:endParaRPr lang="zh-CN" altLang="en-US" sz="2000" b="1" dirty="0"/>
          </a:p>
        </p:txBody>
      </p:sp>
      <p:sp>
        <p:nvSpPr>
          <p:cNvPr id="6" name="TextBox 5"/>
          <p:cNvSpPr txBox="1"/>
          <p:nvPr/>
        </p:nvSpPr>
        <p:spPr>
          <a:xfrm>
            <a:off x="6394640" y="968330"/>
            <a:ext cx="328936" cy="400110"/>
          </a:xfrm>
          <a:prstGeom prst="rect">
            <a:avLst/>
          </a:prstGeom>
          <a:noFill/>
        </p:spPr>
        <p:txBody>
          <a:bodyPr wrap="none" rtlCol="0">
            <a:spAutoFit/>
          </a:bodyPr>
          <a:lstStyle/>
          <a:p>
            <a:r>
              <a:rPr lang="en-US" altLang="zh-CN" sz="2000" b="1" dirty="0" smtClean="0"/>
              <a:t>C</a:t>
            </a:r>
            <a:endParaRPr lang="zh-CN" altLang="en-US" sz="2000" b="1" dirty="0"/>
          </a:p>
        </p:txBody>
      </p:sp>
    </p:spTree>
    <p:extLst>
      <p:ext uri="{BB962C8B-B14F-4D97-AF65-F5344CB8AC3E}">
        <p14:creationId xmlns:p14="http://schemas.microsoft.com/office/powerpoint/2010/main" val="1235804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11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85" y="1189774"/>
            <a:ext cx="7023953" cy="515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10390" y="2338079"/>
            <a:ext cx="4850546" cy="2862322"/>
          </a:xfrm>
          <a:prstGeom prst="rect">
            <a:avLst/>
          </a:prstGeom>
        </p:spPr>
        <p:txBody>
          <a:bodyPr wrap="square">
            <a:spAutoFit/>
          </a:bodyPr>
          <a:lstStyle/>
          <a:p>
            <a:r>
              <a:rPr lang="en-US" altLang="zh-CN" dirty="0" smtClean="0">
                <a:solidFill>
                  <a:srgbClr val="000000"/>
                </a:solidFill>
                <a:latin typeface="FrutigerLTStd-Light"/>
              </a:rPr>
              <a:t>These </a:t>
            </a:r>
            <a:r>
              <a:rPr lang="en-US" altLang="zh-CN" dirty="0" smtClean="0">
                <a:solidFill>
                  <a:srgbClr val="FF0000"/>
                </a:solidFill>
                <a:latin typeface="FrutigerLTStd-Light"/>
              </a:rPr>
              <a:t>log–log </a:t>
            </a:r>
            <a:r>
              <a:rPr lang="en-US" altLang="zh-CN" dirty="0">
                <a:solidFill>
                  <a:srgbClr val="FF0000"/>
                </a:solidFill>
                <a:latin typeface="FrutigerLTStd-Light"/>
              </a:rPr>
              <a:t>plots </a:t>
            </a:r>
            <a:r>
              <a:rPr lang="en-US" altLang="zh-CN" dirty="0">
                <a:solidFill>
                  <a:srgbClr val="000000"/>
                </a:solidFill>
                <a:latin typeface="FrutigerLTStd-Light"/>
              </a:rPr>
              <a:t>of </a:t>
            </a:r>
            <a:r>
              <a:rPr lang="en-US" altLang="zh-CN" dirty="0">
                <a:solidFill>
                  <a:srgbClr val="FF0000"/>
                </a:solidFill>
                <a:latin typeface="FrutigerLTStd-Light"/>
              </a:rPr>
              <a:t>male cancer</a:t>
            </a:r>
            <a:r>
              <a:rPr lang="en-US" altLang="zh-CN" dirty="0">
                <a:solidFill>
                  <a:srgbClr val="000000"/>
                </a:solidFill>
                <a:latin typeface="FrutigerLTStd-Light"/>
              </a:rPr>
              <a:t> </a:t>
            </a:r>
            <a:r>
              <a:rPr lang="en-US" altLang="zh-CN" dirty="0" smtClean="0">
                <a:solidFill>
                  <a:srgbClr val="000000"/>
                </a:solidFill>
                <a:latin typeface="FrutigerLTStd-Light"/>
              </a:rPr>
              <a:t>death rates </a:t>
            </a:r>
            <a:r>
              <a:rPr lang="en-US" altLang="zh-CN" dirty="0">
                <a:solidFill>
                  <a:srgbClr val="000000"/>
                </a:solidFill>
                <a:latin typeface="FrutigerLTStd-Light"/>
              </a:rPr>
              <a:t>(deaths per 100,000 </a:t>
            </a:r>
            <a:r>
              <a:rPr lang="en-US" altLang="zh-CN" dirty="0" err="1" smtClean="0">
                <a:solidFill>
                  <a:srgbClr val="000000"/>
                </a:solidFill>
                <a:latin typeface="FrutigerLTStd-Light"/>
              </a:rPr>
              <a:t>population,</a:t>
            </a:r>
            <a:r>
              <a:rPr lang="en-US" altLang="zh-CN" i="1" dirty="0" err="1" smtClean="0">
                <a:solidFill>
                  <a:srgbClr val="000000"/>
                </a:solidFill>
                <a:latin typeface="FrutigerLTStd-LightItalic"/>
              </a:rPr>
              <a:t>ordinate</a:t>
            </a:r>
            <a:r>
              <a:rPr lang="en-US" altLang="zh-CN" dirty="0">
                <a:solidFill>
                  <a:srgbClr val="000000"/>
                </a:solidFill>
                <a:latin typeface="FrutigerLTStd-Light"/>
              </a:rPr>
              <a:t>) at different </a:t>
            </a:r>
            <a:r>
              <a:rPr lang="en-US" altLang="zh-CN" dirty="0" smtClean="0">
                <a:solidFill>
                  <a:srgbClr val="000000"/>
                </a:solidFill>
                <a:latin typeface="FrutigerLTStd-Light"/>
              </a:rPr>
              <a:t>ages have a </a:t>
            </a:r>
            <a:r>
              <a:rPr lang="en-US" altLang="zh-CN" dirty="0">
                <a:solidFill>
                  <a:srgbClr val="000000"/>
                </a:solidFill>
                <a:latin typeface="FrutigerLTStd-Light"/>
              </a:rPr>
              <a:t>slope indicating that completion of </a:t>
            </a:r>
            <a:r>
              <a:rPr lang="en-US" altLang="zh-CN" dirty="0" smtClean="0">
                <a:solidFill>
                  <a:srgbClr val="000000"/>
                </a:solidFill>
                <a:latin typeface="FrutigerLTStd-Light"/>
              </a:rPr>
              <a:t>five or </a:t>
            </a:r>
            <a:r>
              <a:rPr lang="en-US" altLang="zh-CN" dirty="0">
                <a:solidFill>
                  <a:srgbClr val="000000"/>
                </a:solidFill>
                <a:latin typeface="FrutigerLTStd-Light"/>
              </a:rPr>
              <a:t>six rate-limiting events is required </a:t>
            </a:r>
            <a:r>
              <a:rPr lang="en-US" altLang="zh-CN" dirty="0" smtClean="0">
                <a:solidFill>
                  <a:srgbClr val="000000"/>
                </a:solidFill>
                <a:latin typeface="FrutigerLTStd-Light"/>
              </a:rPr>
              <a:t>to produce </a:t>
            </a:r>
            <a:r>
              <a:rPr lang="en-US" altLang="zh-CN" dirty="0">
                <a:solidFill>
                  <a:srgbClr val="000000"/>
                </a:solidFill>
                <a:latin typeface="FrutigerLTStd-Light"/>
              </a:rPr>
              <a:t>a lethal cancer. </a:t>
            </a:r>
            <a:r>
              <a:rPr lang="en-US" altLang="zh-CN" dirty="0" smtClean="0">
                <a:solidFill>
                  <a:srgbClr val="000000"/>
                </a:solidFill>
                <a:latin typeface="FrutigerLTStd-Light"/>
              </a:rPr>
              <a:t>Interestingly</a:t>
            </a:r>
            <a:r>
              <a:rPr lang="en-US" altLang="zh-CN" dirty="0">
                <a:solidFill>
                  <a:srgbClr val="000000"/>
                </a:solidFill>
                <a:latin typeface="FrutigerLTStd-Light"/>
              </a:rPr>
              <a:t>, these </a:t>
            </a:r>
            <a:r>
              <a:rPr lang="en-US" altLang="zh-CN" dirty="0" smtClean="0">
                <a:solidFill>
                  <a:srgbClr val="000000"/>
                </a:solidFill>
                <a:latin typeface="FrutigerLTStd-Light"/>
              </a:rPr>
              <a:t>slopes are </a:t>
            </a:r>
            <a:r>
              <a:rPr lang="en-US" altLang="zh-CN" dirty="0">
                <a:solidFill>
                  <a:srgbClr val="000000"/>
                </a:solidFill>
                <a:latin typeface="FrutigerLTStd-Light"/>
              </a:rPr>
              <a:t>remarkably similar among </a:t>
            </a:r>
            <a:r>
              <a:rPr lang="en-US" altLang="zh-CN" dirty="0" smtClean="0">
                <a:solidFill>
                  <a:srgbClr val="000000"/>
                </a:solidFill>
                <a:latin typeface="FrutigerLTStd-Light"/>
              </a:rPr>
              <a:t>different countries</a:t>
            </a:r>
            <a:r>
              <a:rPr lang="en-US" altLang="zh-CN" dirty="0">
                <a:solidFill>
                  <a:srgbClr val="000000"/>
                </a:solidFill>
                <a:latin typeface="FrutigerLTStd-Light"/>
              </a:rPr>
              <a:t>. The slopes differ slightly </a:t>
            </a:r>
            <a:r>
              <a:rPr lang="en-US" altLang="zh-CN" dirty="0" smtClean="0">
                <a:solidFill>
                  <a:srgbClr val="000000"/>
                </a:solidFill>
                <a:latin typeface="FrutigerLTStd-Light"/>
              </a:rPr>
              <a:t>with different </a:t>
            </a:r>
            <a:r>
              <a:rPr lang="en-US" altLang="zh-CN" dirty="0">
                <a:solidFill>
                  <a:srgbClr val="000000"/>
                </a:solidFill>
                <a:latin typeface="FrutigerLTStd-Light"/>
              </a:rPr>
              <a:t>types of </a:t>
            </a:r>
            <a:r>
              <a:rPr lang="en-US" altLang="zh-CN" dirty="0" smtClean="0">
                <a:solidFill>
                  <a:srgbClr val="000000"/>
                </a:solidFill>
                <a:latin typeface="FrutigerLTStd-Light"/>
              </a:rPr>
              <a:t>cancer. </a:t>
            </a:r>
            <a:endParaRPr lang="zh-CN" altLang="en-US" dirty="0"/>
          </a:p>
        </p:txBody>
      </p:sp>
      <p:sp>
        <p:nvSpPr>
          <p:cNvPr id="4" name="Rectangle 3"/>
          <p:cNvSpPr/>
          <p:nvPr/>
        </p:nvSpPr>
        <p:spPr>
          <a:xfrm>
            <a:off x="965962" y="335160"/>
            <a:ext cx="10464038" cy="523220"/>
          </a:xfrm>
          <a:prstGeom prst="rect">
            <a:avLst/>
          </a:prstGeom>
        </p:spPr>
        <p:txBody>
          <a:bodyPr wrap="square">
            <a:spAutoFit/>
          </a:bodyPr>
          <a:lstStyle/>
          <a:p>
            <a:r>
              <a:rPr lang="en-US" altLang="zh-CN" sz="2800" b="1" dirty="0">
                <a:solidFill>
                  <a:srgbClr val="1271FF"/>
                </a:solidFill>
                <a:latin typeface="FrutigerLTStd-Bold"/>
              </a:rPr>
              <a:t>Figure 11.3 </a:t>
            </a:r>
            <a:r>
              <a:rPr lang="en-US" altLang="zh-CN" sz="2800" b="1" dirty="0">
                <a:solidFill>
                  <a:srgbClr val="000000"/>
                </a:solidFill>
                <a:latin typeface="FrutigerLTStd-Bold"/>
              </a:rPr>
              <a:t>Age at death from various epithelial cancers </a:t>
            </a:r>
            <a:endParaRPr lang="zh-CN" altLang="en-US" sz="2800" dirty="0"/>
          </a:p>
        </p:txBody>
      </p:sp>
    </p:spTree>
    <p:extLst>
      <p:ext uri="{BB962C8B-B14F-4D97-AF65-F5344CB8AC3E}">
        <p14:creationId xmlns:p14="http://schemas.microsoft.com/office/powerpoint/2010/main" val="37998655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figure_11_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38" y="1338176"/>
            <a:ext cx="4833620" cy="529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67627" y="1402151"/>
            <a:ext cx="4156971" cy="5170646"/>
          </a:xfrm>
          <a:prstGeom prst="rect">
            <a:avLst/>
          </a:prstGeom>
        </p:spPr>
        <p:txBody>
          <a:bodyPr wrap="square">
            <a:spAutoFit/>
          </a:bodyPr>
          <a:lstStyle/>
          <a:p>
            <a:r>
              <a:rPr lang="en-US" altLang="zh-CN" dirty="0" smtClean="0">
                <a:solidFill>
                  <a:srgbClr val="000000"/>
                </a:solidFill>
                <a:latin typeface="FrutigerLTStd-Light"/>
              </a:rPr>
              <a:t>Inflammatory stimuli</a:t>
            </a:r>
            <a:r>
              <a:rPr lang="en-US" altLang="zh-CN" dirty="0">
                <a:solidFill>
                  <a:srgbClr val="000000"/>
                </a:solidFill>
                <a:latin typeface="FrutigerLTStd-Light"/>
              </a:rPr>
              <a:t>, including chronic </a:t>
            </a:r>
            <a:r>
              <a:rPr lang="en-US" altLang="zh-CN" dirty="0" smtClean="0">
                <a:solidFill>
                  <a:srgbClr val="000000"/>
                </a:solidFill>
                <a:latin typeface="FrutigerLTStd-Light"/>
              </a:rPr>
              <a:t>infections, organ </a:t>
            </a:r>
            <a:r>
              <a:rPr lang="en-US" altLang="zh-CN" dirty="0">
                <a:solidFill>
                  <a:srgbClr val="000000"/>
                </a:solidFill>
                <a:latin typeface="FrutigerLTStd-Light"/>
              </a:rPr>
              <a:t>injury, irritants (e.g., </a:t>
            </a:r>
            <a:r>
              <a:rPr lang="en-US" altLang="zh-CN" dirty="0" smtClean="0">
                <a:solidFill>
                  <a:srgbClr val="000000"/>
                </a:solidFill>
                <a:latin typeface="FrutigerLTStd-Light"/>
              </a:rPr>
              <a:t>tobacco smoke</a:t>
            </a:r>
            <a:r>
              <a:rPr lang="en-US" altLang="zh-CN" dirty="0">
                <a:solidFill>
                  <a:srgbClr val="000000"/>
                </a:solidFill>
                <a:latin typeface="FrutigerLTStd-Light"/>
              </a:rPr>
              <a:t>), cell necrosis, and </a:t>
            </a:r>
            <a:r>
              <a:rPr lang="en-US" altLang="zh-CN" dirty="0" smtClean="0">
                <a:solidFill>
                  <a:srgbClr val="000000"/>
                </a:solidFill>
                <a:latin typeface="FrutigerLTStd-Light"/>
              </a:rPr>
              <a:t>senescence, result </a:t>
            </a:r>
            <a:r>
              <a:rPr lang="en-US" altLang="zh-CN" dirty="0">
                <a:solidFill>
                  <a:srgbClr val="000000"/>
                </a:solidFill>
                <a:latin typeface="FrutigerLTStd-Light"/>
              </a:rPr>
              <a:t>in recruitment of </a:t>
            </a:r>
            <a:r>
              <a:rPr lang="en-US" altLang="zh-CN" dirty="0" smtClean="0">
                <a:solidFill>
                  <a:srgbClr val="000000"/>
                </a:solidFill>
                <a:latin typeface="FrutigerLTStd-Light"/>
              </a:rPr>
              <a:t>inflammatory cells </a:t>
            </a:r>
            <a:r>
              <a:rPr lang="en-US" altLang="zh-CN" dirty="0">
                <a:solidFill>
                  <a:srgbClr val="000000"/>
                </a:solidFill>
                <a:latin typeface="FrutigerLTStd-Light"/>
              </a:rPr>
              <a:t>into areas of inflammation. </a:t>
            </a:r>
            <a:r>
              <a:rPr lang="en-US" altLang="zh-CN" dirty="0" smtClean="0">
                <a:solidFill>
                  <a:srgbClr val="000000"/>
                </a:solidFill>
                <a:latin typeface="FrutigerLTStd-Light"/>
              </a:rPr>
              <a:t>These cells</a:t>
            </a:r>
            <a:r>
              <a:rPr lang="en-US" altLang="zh-CN" dirty="0">
                <a:solidFill>
                  <a:srgbClr val="000000"/>
                </a:solidFill>
                <a:latin typeface="FrutigerLTStd-Light"/>
              </a:rPr>
              <a:t>, as well as endothelial cells in </a:t>
            </a:r>
            <a:r>
              <a:rPr lang="en-US" altLang="zh-CN" dirty="0" smtClean="0">
                <a:solidFill>
                  <a:srgbClr val="000000"/>
                </a:solidFill>
                <a:latin typeface="FrutigerLTStd-Light"/>
              </a:rPr>
              <a:t>the vicinity</a:t>
            </a:r>
            <a:r>
              <a:rPr lang="en-US" altLang="zh-CN" dirty="0">
                <a:solidFill>
                  <a:srgbClr val="000000"/>
                </a:solidFill>
                <a:latin typeface="FrutigerLTStd-Light"/>
              </a:rPr>
              <a:t>, release </a:t>
            </a:r>
            <a:r>
              <a:rPr lang="en-US" altLang="zh-CN" dirty="0">
                <a:solidFill>
                  <a:srgbClr val="FF0000"/>
                </a:solidFill>
                <a:latin typeface="FrutigerLTStd-Light"/>
              </a:rPr>
              <a:t>TNF-</a:t>
            </a:r>
            <a:r>
              <a:rPr lang="en-US" altLang="zh-CN" sz="2000" dirty="0">
                <a:solidFill>
                  <a:srgbClr val="FF0000"/>
                </a:solidFill>
                <a:latin typeface="TimesNewRomanPSMT"/>
              </a:rPr>
              <a:t>α </a:t>
            </a:r>
            <a:r>
              <a:rPr lang="en-US" altLang="zh-CN" dirty="0">
                <a:solidFill>
                  <a:srgbClr val="FF0000"/>
                </a:solidFill>
                <a:latin typeface="FrutigerLTStd-Light"/>
              </a:rPr>
              <a:t>(a key actor </a:t>
            </a:r>
            <a:r>
              <a:rPr lang="en-US" altLang="zh-CN" dirty="0" smtClean="0">
                <a:solidFill>
                  <a:srgbClr val="FF0000"/>
                </a:solidFill>
                <a:latin typeface="FrutigerLTStd-Light"/>
              </a:rPr>
              <a:t>in multiple </a:t>
            </a:r>
            <a:r>
              <a:rPr lang="en-US" altLang="zh-CN" dirty="0">
                <a:solidFill>
                  <a:srgbClr val="FF0000"/>
                </a:solidFill>
                <a:latin typeface="FrutigerLTStd-Light"/>
              </a:rPr>
              <a:t>types of tumor promotion) </a:t>
            </a:r>
            <a:r>
              <a:rPr lang="en-US" altLang="zh-CN" dirty="0" smtClean="0">
                <a:solidFill>
                  <a:srgbClr val="000000"/>
                </a:solidFill>
                <a:latin typeface="FrutigerLTStd-Light"/>
              </a:rPr>
              <a:t>and various </a:t>
            </a:r>
            <a:r>
              <a:rPr lang="en-US" altLang="zh-CN" dirty="0">
                <a:solidFill>
                  <a:srgbClr val="000000"/>
                </a:solidFill>
                <a:latin typeface="FrutigerLTStd-Light"/>
              </a:rPr>
              <a:t>cytokines that together </a:t>
            </a:r>
            <a:r>
              <a:rPr lang="en-US" altLang="zh-CN" dirty="0" smtClean="0">
                <a:solidFill>
                  <a:srgbClr val="000000"/>
                </a:solidFill>
                <a:latin typeface="FrutigerLTStd-Light"/>
              </a:rPr>
              <a:t>activate the </a:t>
            </a:r>
            <a:r>
              <a:rPr lang="en-US" altLang="zh-CN" u="sng" dirty="0">
                <a:solidFill>
                  <a:srgbClr val="FF0000"/>
                </a:solidFill>
                <a:latin typeface="FrutigerLTStd-Light"/>
              </a:rPr>
              <a:t>NF-</a:t>
            </a:r>
            <a:r>
              <a:rPr lang="en-US" altLang="zh-CN" sz="2000" u="sng" dirty="0" err="1">
                <a:solidFill>
                  <a:srgbClr val="FF0000"/>
                </a:solidFill>
                <a:latin typeface="TimesNewRomanPSMT"/>
              </a:rPr>
              <a:t>κ</a:t>
            </a:r>
            <a:r>
              <a:rPr lang="en-US" altLang="zh-CN" u="sng" dirty="0" err="1">
                <a:solidFill>
                  <a:srgbClr val="FF0000"/>
                </a:solidFill>
                <a:latin typeface="FrutigerLTStd-Light"/>
              </a:rPr>
              <a:t>B</a:t>
            </a:r>
            <a:r>
              <a:rPr lang="en-US" altLang="zh-CN" dirty="0">
                <a:solidFill>
                  <a:srgbClr val="000000"/>
                </a:solidFill>
                <a:latin typeface="FrutigerLTStd-Light"/>
              </a:rPr>
              <a:t> pathway in epithelial </a:t>
            </a:r>
            <a:r>
              <a:rPr lang="en-US" altLang="zh-CN" dirty="0" smtClean="0">
                <a:solidFill>
                  <a:srgbClr val="000000"/>
                </a:solidFill>
                <a:latin typeface="FrutigerLTStd-Light"/>
              </a:rPr>
              <a:t>cells. This </a:t>
            </a:r>
            <a:r>
              <a:rPr lang="en-US" altLang="zh-CN" dirty="0">
                <a:solidFill>
                  <a:srgbClr val="000000"/>
                </a:solidFill>
                <a:latin typeface="FrutigerLTStd-Light"/>
              </a:rPr>
              <a:t>results in the production </a:t>
            </a:r>
            <a:r>
              <a:rPr lang="en-US" altLang="zh-CN" dirty="0" smtClean="0">
                <a:solidFill>
                  <a:srgbClr val="000000"/>
                </a:solidFill>
                <a:latin typeface="FrutigerLTStd-Light"/>
              </a:rPr>
              <a:t>of more </a:t>
            </a:r>
            <a:r>
              <a:rPr lang="en-US" altLang="zh-CN" dirty="0">
                <a:solidFill>
                  <a:srgbClr val="000000"/>
                </a:solidFill>
                <a:latin typeface="FrutigerLTStd-Light"/>
              </a:rPr>
              <a:t>TNF-</a:t>
            </a:r>
            <a:r>
              <a:rPr lang="el-GR" altLang="zh-CN" sz="2000" dirty="0">
                <a:solidFill>
                  <a:srgbClr val="000000"/>
                </a:solidFill>
                <a:latin typeface="TimesNewRomanPSMT"/>
              </a:rPr>
              <a:t>α</a:t>
            </a:r>
            <a:r>
              <a:rPr lang="el-GR" altLang="zh-CN" dirty="0">
                <a:solidFill>
                  <a:srgbClr val="000000"/>
                </a:solidFill>
                <a:latin typeface="FrutigerLTStd-Light"/>
              </a:rPr>
              <a:t>, </a:t>
            </a:r>
            <a:r>
              <a:rPr lang="en-US" altLang="zh-CN" dirty="0">
                <a:solidFill>
                  <a:srgbClr val="000000"/>
                </a:solidFill>
                <a:latin typeface="FrutigerLTStd-Light"/>
              </a:rPr>
              <a:t>anti-apoptotic </a:t>
            </a:r>
            <a:r>
              <a:rPr lang="en-US" altLang="zh-CN" dirty="0" smtClean="0">
                <a:solidFill>
                  <a:srgbClr val="000000"/>
                </a:solidFill>
                <a:latin typeface="FrutigerLTStd-Light"/>
              </a:rPr>
              <a:t>proteins (e.g</a:t>
            </a:r>
            <a:r>
              <a:rPr lang="en-US" altLang="zh-CN" dirty="0">
                <a:solidFill>
                  <a:srgbClr val="000000"/>
                </a:solidFill>
                <a:latin typeface="FrutigerLTStd-Light"/>
              </a:rPr>
              <a:t>., </a:t>
            </a:r>
            <a:r>
              <a:rPr lang="en-US" altLang="zh-CN" dirty="0" err="1">
                <a:solidFill>
                  <a:srgbClr val="000000"/>
                </a:solidFill>
                <a:latin typeface="FrutigerLTStd-Light"/>
              </a:rPr>
              <a:t>Bcl</a:t>
            </a:r>
            <a:r>
              <a:rPr lang="en-US" altLang="zh-CN" dirty="0">
                <a:solidFill>
                  <a:srgbClr val="000000"/>
                </a:solidFill>
                <a:latin typeface="FrutigerLTStd-Light"/>
              </a:rPr>
              <a:t>-X</a:t>
            </a:r>
            <a:r>
              <a:rPr lang="en-US" altLang="zh-CN" sz="800" dirty="0">
                <a:solidFill>
                  <a:srgbClr val="000000"/>
                </a:solidFill>
                <a:latin typeface="FrutigerLTStd-Light"/>
              </a:rPr>
              <a:t>L</a:t>
            </a:r>
            <a:r>
              <a:rPr lang="en-US" altLang="zh-CN" dirty="0">
                <a:solidFill>
                  <a:srgbClr val="000000"/>
                </a:solidFill>
                <a:latin typeface="FrutigerLTStd-Light"/>
              </a:rPr>
              <a:t>, IAP-1, and IAP-2), </a:t>
            </a:r>
            <a:r>
              <a:rPr lang="en-US" altLang="zh-CN" dirty="0" smtClean="0">
                <a:solidFill>
                  <a:srgbClr val="000000"/>
                </a:solidFill>
                <a:latin typeface="FrutigerLTStd-Light"/>
              </a:rPr>
              <a:t>and </a:t>
            </a:r>
            <a:r>
              <a:rPr lang="en-US" altLang="zh-CN" dirty="0" err="1" smtClean="0">
                <a:solidFill>
                  <a:srgbClr val="000000"/>
                </a:solidFill>
                <a:latin typeface="FrutigerLTStd-Light"/>
              </a:rPr>
              <a:t>mitogenic</a:t>
            </a:r>
            <a:r>
              <a:rPr lang="en-US" altLang="zh-CN" dirty="0" smtClean="0">
                <a:solidFill>
                  <a:srgbClr val="000000"/>
                </a:solidFill>
                <a:latin typeface="FrutigerLTStd-Light"/>
              </a:rPr>
              <a:t> </a:t>
            </a:r>
            <a:r>
              <a:rPr lang="en-US" altLang="zh-CN" dirty="0">
                <a:solidFill>
                  <a:srgbClr val="000000"/>
                </a:solidFill>
                <a:latin typeface="FrutigerLTStd-Light"/>
              </a:rPr>
              <a:t>proteins (</a:t>
            </a:r>
            <a:r>
              <a:rPr lang="en-US" altLang="zh-CN" dirty="0" err="1">
                <a:solidFill>
                  <a:srgbClr val="000000"/>
                </a:solidFill>
                <a:latin typeface="FrutigerLTStd-Light"/>
              </a:rPr>
              <a:t>Myc</a:t>
            </a:r>
            <a:r>
              <a:rPr lang="en-US" altLang="zh-CN" dirty="0">
                <a:solidFill>
                  <a:srgbClr val="000000"/>
                </a:solidFill>
                <a:latin typeface="FrutigerLTStd-Light"/>
              </a:rPr>
              <a:t>, </a:t>
            </a:r>
            <a:r>
              <a:rPr lang="en-US" altLang="zh-CN" dirty="0" err="1">
                <a:solidFill>
                  <a:srgbClr val="000000"/>
                </a:solidFill>
                <a:latin typeface="FrutigerLTStd-Light"/>
              </a:rPr>
              <a:t>cyclin</a:t>
            </a:r>
            <a:r>
              <a:rPr lang="en-US" altLang="zh-CN" dirty="0">
                <a:solidFill>
                  <a:srgbClr val="000000"/>
                </a:solidFill>
                <a:latin typeface="FrutigerLTStd-Light"/>
              </a:rPr>
              <a:t> D1</a:t>
            </a:r>
            <a:r>
              <a:rPr lang="en-US" altLang="zh-CN" dirty="0" smtClean="0">
                <a:solidFill>
                  <a:srgbClr val="000000"/>
                </a:solidFill>
                <a:latin typeface="FrutigerLTStd-Light"/>
              </a:rPr>
              <a:t>), as </a:t>
            </a:r>
            <a:r>
              <a:rPr lang="en-US" altLang="zh-CN" dirty="0">
                <a:solidFill>
                  <a:srgbClr val="000000"/>
                </a:solidFill>
                <a:latin typeface="FrutigerLTStd-Light"/>
              </a:rPr>
              <a:t>well as COX-2. </a:t>
            </a:r>
            <a:endParaRPr lang="zh-CN" altLang="en-US" dirty="0"/>
          </a:p>
        </p:txBody>
      </p:sp>
      <p:sp>
        <p:nvSpPr>
          <p:cNvPr id="3" name="Rectangle 2"/>
          <p:cNvSpPr/>
          <p:nvPr/>
        </p:nvSpPr>
        <p:spPr>
          <a:xfrm>
            <a:off x="1714818" y="270814"/>
            <a:ext cx="9221406" cy="954107"/>
          </a:xfrm>
          <a:prstGeom prst="rect">
            <a:avLst/>
          </a:prstGeom>
        </p:spPr>
        <p:txBody>
          <a:bodyPr wrap="square">
            <a:spAutoFit/>
          </a:bodyPr>
          <a:lstStyle/>
          <a:p>
            <a:pPr algn="ctr"/>
            <a:r>
              <a:rPr lang="en-US" altLang="zh-CN" sz="2800" b="1" dirty="0">
                <a:solidFill>
                  <a:srgbClr val="1271FF"/>
                </a:solidFill>
                <a:latin typeface="FrutigerLTStd-Bold"/>
              </a:rPr>
              <a:t>Figure 11.43 </a:t>
            </a:r>
            <a:r>
              <a:rPr lang="en-US" altLang="zh-CN" sz="2800" b="1" dirty="0">
                <a:solidFill>
                  <a:srgbClr val="000000"/>
                </a:solidFill>
                <a:latin typeface="FrutigerLTStd-Bold"/>
              </a:rPr>
              <a:t>A model of epithelial inflammation and tumor promotion</a:t>
            </a:r>
          </a:p>
        </p:txBody>
      </p:sp>
      <p:pic>
        <p:nvPicPr>
          <p:cNvPr id="4" name="Picture 3"/>
          <p:cNvPicPr>
            <a:picLocks noChangeAspect="1"/>
          </p:cNvPicPr>
          <p:nvPr/>
        </p:nvPicPr>
        <p:blipFill>
          <a:blip r:embed="rId4"/>
          <a:stretch>
            <a:fillRect/>
          </a:stretch>
        </p:blipFill>
        <p:spPr>
          <a:xfrm>
            <a:off x="9266313" y="2210937"/>
            <a:ext cx="2925687" cy="3860647"/>
          </a:xfrm>
          <a:prstGeom prst="rect">
            <a:avLst/>
          </a:prstGeom>
        </p:spPr>
      </p:pic>
    </p:spTree>
    <p:extLst>
      <p:ext uri="{BB962C8B-B14F-4D97-AF65-F5344CB8AC3E}">
        <p14:creationId xmlns:p14="http://schemas.microsoft.com/office/powerpoint/2010/main" val="1063441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table_11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985" y="323627"/>
            <a:ext cx="3448432" cy="634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818568" y="586829"/>
            <a:ext cx="5460149" cy="1200329"/>
          </a:xfrm>
          <a:prstGeom prst="rect">
            <a:avLst/>
          </a:prstGeom>
          <a:noFill/>
        </p:spPr>
        <p:txBody>
          <a:bodyPr wrap="none" rtlCol="0">
            <a:spAutoFit/>
          </a:bodyPr>
          <a:lstStyle/>
          <a:p>
            <a:r>
              <a:rPr lang="en-US" altLang="zh-CN" sz="2400" b="1" dirty="0" smtClean="0">
                <a:solidFill>
                  <a:srgbClr val="FF0000"/>
                </a:solidFill>
              </a:rPr>
              <a:t>Tumor initiator</a:t>
            </a:r>
            <a:r>
              <a:rPr lang="en-US" altLang="zh-CN" sz="2400" dirty="0" smtClean="0"/>
              <a:t>… genetic alterations.</a:t>
            </a:r>
            <a:r>
              <a:rPr lang="en-US" altLang="zh-CN" sz="2400" b="1" dirty="0">
                <a:solidFill>
                  <a:srgbClr val="FF0000"/>
                </a:solidFill>
              </a:rPr>
              <a:t> </a:t>
            </a:r>
            <a:endParaRPr lang="en-US" altLang="zh-CN" sz="2400" b="1" dirty="0" smtClean="0">
              <a:solidFill>
                <a:srgbClr val="FF0000"/>
              </a:solidFill>
            </a:endParaRPr>
          </a:p>
          <a:p>
            <a:endParaRPr lang="en-US" altLang="zh-CN" sz="2400" b="1" dirty="0">
              <a:solidFill>
                <a:srgbClr val="FF0000"/>
              </a:solidFill>
            </a:endParaRPr>
          </a:p>
          <a:p>
            <a:r>
              <a:rPr lang="en-US" altLang="zh-CN" sz="2400" b="1" dirty="0" smtClean="0">
                <a:solidFill>
                  <a:srgbClr val="FF0000"/>
                </a:solidFill>
              </a:rPr>
              <a:t>Tumor </a:t>
            </a:r>
            <a:r>
              <a:rPr lang="en-US" altLang="zh-CN" sz="2400" b="1" dirty="0">
                <a:solidFill>
                  <a:srgbClr val="FF0000"/>
                </a:solidFill>
              </a:rPr>
              <a:t>promoter </a:t>
            </a:r>
            <a:r>
              <a:rPr lang="en-US" altLang="zh-CN" sz="2400" dirty="0"/>
              <a:t>… not</a:t>
            </a:r>
            <a:r>
              <a:rPr lang="zh-CN" altLang="en-US" sz="2400" dirty="0"/>
              <a:t> </a:t>
            </a:r>
            <a:r>
              <a:rPr lang="en-US" altLang="zh-CN" sz="2400" dirty="0"/>
              <a:t>genetic </a:t>
            </a:r>
            <a:r>
              <a:rPr lang="en-US" altLang="zh-CN" sz="2400" dirty="0" smtClean="0"/>
              <a:t>alterations</a:t>
            </a:r>
            <a:endParaRPr lang="en-US" altLang="zh-CN" sz="2400" b="1" dirty="0" smtClean="0">
              <a:solidFill>
                <a:srgbClr val="FF0000"/>
              </a:solidFill>
            </a:endParaRPr>
          </a:p>
        </p:txBody>
      </p:sp>
      <p:sp>
        <p:nvSpPr>
          <p:cNvPr id="4" name="TextBox 3"/>
          <p:cNvSpPr txBox="1"/>
          <p:nvPr/>
        </p:nvSpPr>
        <p:spPr>
          <a:xfrm>
            <a:off x="7121454" y="4096204"/>
            <a:ext cx="2157898" cy="400110"/>
          </a:xfrm>
          <a:prstGeom prst="rect">
            <a:avLst/>
          </a:prstGeom>
          <a:noFill/>
        </p:spPr>
        <p:txBody>
          <a:bodyPr wrap="none" rtlCol="0">
            <a:spAutoFit/>
          </a:bodyPr>
          <a:lstStyle/>
          <a:p>
            <a:r>
              <a:rPr lang="en-US" altLang="zh-CN" sz="2000" b="1" dirty="0" smtClean="0">
                <a:solidFill>
                  <a:srgbClr val="FF0000"/>
                </a:solidFill>
              </a:rPr>
              <a:t>Genetic alteration </a:t>
            </a:r>
            <a:endParaRPr lang="zh-CN" altLang="en-US" sz="2000" b="1" dirty="0">
              <a:solidFill>
                <a:srgbClr val="FF0000"/>
              </a:solidFill>
            </a:endParaRPr>
          </a:p>
        </p:txBody>
      </p:sp>
      <p:sp>
        <p:nvSpPr>
          <p:cNvPr id="5" name="Rectangle 4"/>
          <p:cNvSpPr/>
          <p:nvPr/>
        </p:nvSpPr>
        <p:spPr>
          <a:xfrm>
            <a:off x="6838377" y="5506834"/>
            <a:ext cx="2438873" cy="400110"/>
          </a:xfrm>
          <a:prstGeom prst="rect">
            <a:avLst/>
          </a:prstGeom>
        </p:spPr>
        <p:txBody>
          <a:bodyPr wrap="none">
            <a:spAutoFit/>
          </a:bodyPr>
          <a:lstStyle/>
          <a:p>
            <a:r>
              <a:rPr lang="en-US" altLang="zh-CN" sz="2000" b="1" dirty="0" smtClean="0">
                <a:solidFill>
                  <a:srgbClr val="FF0000"/>
                </a:solidFill>
              </a:rPr>
              <a:t>Epigenetic </a:t>
            </a:r>
            <a:r>
              <a:rPr lang="en-US" altLang="zh-CN" sz="2000" b="1" dirty="0">
                <a:solidFill>
                  <a:srgbClr val="FF0000"/>
                </a:solidFill>
              </a:rPr>
              <a:t>alteration </a:t>
            </a:r>
            <a:endParaRPr lang="zh-CN" altLang="en-US" sz="2000" b="1" dirty="0">
              <a:solidFill>
                <a:srgbClr val="FF0000"/>
              </a:solidFill>
            </a:endParaRPr>
          </a:p>
        </p:txBody>
      </p:sp>
      <p:sp>
        <p:nvSpPr>
          <p:cNvPr id="6" name="Rectangle 5"/>
          <p:cNvSpPr/>
          <p:nvPr/>
        </p:nvSpPr>
        <p:spPr>
          <a:xfrm>
            <a:off x="5174780" y="4786130"/>
            <a:ext cx="2883033" cy="400110"/>
          </a:xfrm>
          <a:prstGeom prst="rect">
            <a:avLst/>
          </a:prstGeom>
        </p:spPr>
        <p:txBody>
          <a:bodyPr wrap="none">
            <a:spAutoFit/>
          </a:bodyPr>
          <a:lstStyle/>
          <a:p>
            <a:r>
              <a:rPr lang="en-US" altLang="zh-CN" sz="2000" b="1" dirty="0" smtClean="0">
                <a:solidFill>
                  <a:srgbClr val="FF0000"/>
                </a:solidFill>
              </a:rPr>
              <a:t>Tissue </a:t>
            </a:r>
            <a:r>
              <a:rPr lang="en-US" altLang="zh-CN" sz="2000" b="1" dirty="0">
                <a:solidFill>
                  <a:srgbClr val="FF0000"/>
                </a:solidFill>
              </a:rPr>
              <a:t>microenvironment</a:t>
            </a:r>
            <a:endParaRPr lang="zh-CN" altLang="en-US" sz="2000" b="1" dirty="0">
              <a:solidFill>
                <a:srgbClr val="FF0000"/>
              </a:solidFill>
            </a:endParaRPr>
          </a:p>
        </p:txBody>
      </p:sp>
      <p:sp>
        <p:nvSpPr>
          <p:cNvPr id="8" name="Right Brace 7"/>
          <p:cNvSpPr/>
          <p:nvPr/>
        </p:nvSpPr>
        <p:spPr>
          <a:xfrm>
            <a:off x="9197885" y="4248009"/>
            <a:ext cx="158730" cy="147635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Straight Arrow Connector 9"/>
          <p:cNvCxnSpPr/>
          <p:nvPr/>
        </p:nvCxnSpPr>
        <p:spPr>
          <a:xfrm>
            <a:off x="8880596" y="4496314"/>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617950" y="4496314"/>
            <a:ext cx="0" cy="1010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616295" y="5156209"/>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16295" y="4439227"/>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60133" y="4409022"/>
            <a:ext cx="0" cy="4616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60133" y="5156209"/>
            <a:ext cx="0" cy="401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121454" y="3854451"/>
            <a:ext cx="1586268" cy="369332"/>
          </a:xfrm>
          <a:prstGeom prst="rect">
            <a:avLst/>
          </a:prstGeom>
          <a:noFill/>
        </p:spPr>
        <p:txBody>
          <a:bodyPr wrap="none" rtlCol="0">
            <a:spAutoFit/>
          </a:bodyPr>
          <a:lstStyle/>
          <a:p>
            <a:r>
              <a:rPr lang="en-US" altLang="zh-CN" dirty="0" smtClean="0"/>
              <a:t>Tumor initiator</a:t>
            </a:r>
            <a:endParaRPr lang="zh-CN" altLang="en-US" dirty="0"/>
          </a:p>
        </p:txBody>
      </p:sp>
      <p:sp>
        <p:nvSpPr>
          <p:cNvPr id="17" name="TextBox 16"/>
          <p:cNvSpPr txBox="1"/>
          <p:nvPr/>
        </p:nvSpPr>
        <p:spPr>
          <a:xfrm>
            <a:off x="5178716" y="5024376"/>
            <a:ext cx="1739900" cy="369332"/>
          </a:xfrm>
          <a:prstGeom prst="rect">
            <a:avLst/>
          </a:prstGeom>
          <a:noFill/>
        </p:spPr>
        <p:txBody>
          <a:bodyPr wrap="none" rtlCol="0">
            <a:spAutoFit/>
          </a:bodyPr>
          <a:lstStyle/>
          <a:p>
            <a:r>
              <a:rPr lang="en-US" altLang="zh-CN" dirty="0" smtClean="0"/>
              <a:t>Tumor promoter</a:t>
            </a:r>
            <a:endParaRPr lang="zh-CN" altLang="en-US" dirty="0"/>
          </a:p>
        </p:txBody>
      </p:sp>
      <p:sp>
        <p:nvSpPr>
          <p:cNvPr id="18" name="TextBox 17"/>
          <p:cNvSpPr txBox="1"/>
          <p:nvPr/>
        </p:nvSpPr>
        <p:spPr>
          <a:xfrm>
            <a:off x="6838377" y="5748934"/>
            <a:ext cx="1739900" cy="369332"/>
          </a:xfrm>
          <a:prstGeom prst="rect">
            <a:avLst/>
          </a:prstGeom>
          <a:noFill/>
        </p:spPr>
        <p:txBody>
          <a:bodyPr wrap="none" rtlCol="0">
            <a:spAutoFit/>
          </a:bodyPr>
          <a:lstStyle/>
          <a:p>
            <a:r>
              <a:rPr lang="en-US" altLang="zh-CN" dirty="0" smtClean="0"/>
              <a:t>Tumor promoter</a:t>
            </a:r>
            <a:endParaRPr lang="zh-CN" altLang="en-US" dirty="0"/>
          </a:p>
        </p:txBody>
      </p:sp>
      <p:sp>
        <p:nvSpPr>
          <p:cNvPr id="19" name="TextBox 18"/>
          <p:cNvSpPr txBox="1"/>
          <p:nvPr/>
        </p:nvSpPr>
        <p:spPr>
          <a:xfrm>
            <a:off x="9814491" y="5333363"/>
            <a:ext cx="1334020" cy="400110"/>
          </a:xfrm>
          <a:prstGeom prst="rect">
            <a:avLst/>
          </a:prstGeom>
          <a:noFill/>
        </p:spPr>
        <p:txBody>
          <a:bodyPr wrap="none" rtlCol="0">
            <a:spAutoFit/>
          </a:bodyPr>
          <a:lstStyle/>
          <a:p>
            <a:r>
              <a:rPr lang="en-US" altLang="zh-CN" sz="2000" b="1" dirty="0" smtClean="0">
                <a:solidFill>
                  <a:srgbClr val="FF0000"/>
                </a:solidFill>
              </a:rPr>
              <a:t>Cancer cell</a:t>
            </a:r>
            <a:endParaRPr lang="zh-CN" altLang="en-US" sz="2000" b="1" dirty="0">
              <a:solidFill>
                <a:srgbClr val="FF0000"/>
              </a:solidFill>
            </a:endParaRPr>
          </a:p>
        </p:txBody>
      </p:sp>
      <p:cxnSp>
        <p:nvCxnSpPr>
          <p:cNvPr id="20" name="Straight Arrow Connector 19"/>
          <p:cNvCxnSpPr/>
          <p:nvPr/>
        </p:nvCxnSpPr>
        <p:spPr>
          <a:xfrm>
            <a:off x="9341354" y="4991279"/>
            <a:ext cx="720000" cy="15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814491" y="4252967"/>
            <a:ext cx="1399742" cy="400110"/>
          </a:xfrm>
          <a:prstGeom prst="rect">
            <a:avLst/>
          </a:prstGeom>
          <a:noFill/>
        </p:spPr>
        <p:txBody>
          <a:bodyPr wrap="none" rtlCol="0">
            <a:spAutoFit/>
          </a:bodyPr>
          <a:lstStyle/>
          <a:p>
            <a:r>
              <a:rPr lang="en-US" altLang="zh-CN" sz="2000" b="1" dirty="0" smtClean="0">
                <a:solidFill>
                  <a:srgbClr val="00B050"/>
                </a:solidFill>
              </a:rPr>
              <a:t>Normal cell</a:t>
            </a:r>
            <a:endParaRPr lang="zh-CN" altLang="en-US" sz="2000" b="1" dirty="0">
              <a:solidFill>
                <a:srgbClr val="00B050"/>
              </a:solidFill>
            </a:endParaRPr>
          </a:p>
        </p:txBody>
      </p:sp>
      <p:cxnSp>
        <p:nvCxnSpPr>
          <p:cNvPr id="22" name="Straight Arrow Connector 21"/>
          <p:cNvCxnSpPr/>
          <p:nvPr/>
        </p:nvCxnSpPr>
        <p:spPr>
          <a:xfrm>
            <a:off x="10485178" y="4643348"/>
            <a:ext cx="0"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7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figure_11_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704" y="1737893"/>
            <a:ext cx="5019040" cy="450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19672" y="1737893"/>
            <a:ext cx="4654296" cy="4247317"/>
          </a:xfrm>
          <a:prstGeom prst="rect">
            <a:avLst/>
          </a:prstGeom>
        </p:spPr>
        <p:txBody>
          <a:bodyPr wrap="square">
            <a:spAutoFit/>
          </a:bodyPr>
          <a:lstStyle/>
          <a:p>
            <a:r>
              <a:rPr lang="en-US" altLang="zh-CN" dirty="0">
                <a:latin typeface="FrutigerLTStd-Light"/>
              </a:rPr>
              <a:t>As indicated here, genes such as that encoding </a:t>
            </a:r>
            <a:r>
              <a:rPr lang="en-US" altLang="zh-CN" dirty="0" err="1">
                <a:latin typeface="FrutigerLTStd-Light"/>
              </a:rPr>
              <a:t>hTERT</a:t>
            </a:r>
            <a:r>
              <a:rPr lang="en-US" altLang="zh-CN" dirty="0">
                <a:latin typeface="FrutigerLTStd-Light"/>
              </a:rPr>
              <a:t>, </a:t>
            </a:r>
            <a:r>
              <a:rPr lang="en-US" altLang="zh-CN" dirty="0" smtClean="0">
                <a:latin typeface="FrutigerLTStd-Light"/>
              </a:rPr>
              <a:t>the catalytic </a:t>
            </a:r>
            <a:r>
              <a:rPr lang="en-US" altLang="zh-CN" dirty="0">
                <a:latin typeface="FrutigerLTStd-Light"/>
              </a:rPr>
              <a:t>subunit of telomerase, affect only the phenotype of immortalization, while </a:t>
            </a:r>
            <a:r>
              <a:rPr lang="en-US" altLang="zh-CN" dirty="0" smtClean="0">
                <a:latin typeface="FrutigerLTStd-Light"/>
              </a:rPr>
              <a:t>other genes</a:t>
            </a:r>
            <a:r>
              <a:rPr lang="en-US" altLang="zh-CN" dirty="0">
                <a:latin typeface="FrutigerLTStd-Light"/>
              </a:rPr>
              <a:t>, such as SV40 large T (LT), used experimentally to neutralize both p53 and </a:t>
            </a:r>
            <a:r>
              <a:rPr lang="en-US" altLang="zh-CN" dirty="0" err="1">
                <a:latin typeface="FrutigerLTStd-Light"/>
              </a:rPr>
              <a:t>pRb</a:t>
            </a:r>
            <a:r>
              <a:rPr lang="en-US" altLang="zh-CN" dirty="0">
                <a:latin typeface="FrutigerLTStd-Light"/>
              </a:rPr>
              <a:t>, </a:t>
            </a:r>
            <a:r>
              <a:rPr lang="en-US" altLang="zh-CN" dirty="0" smtClean="0">
                <a:latin typeface="FrutigerLTStd-Light"/>
              </a:rPr>
              <a:t>affect multiple </a:t>
            </a:r>
            <a:r>
              <a:rPr lang="en-US" altLang="zh-CN" dirty="0">
                <a:latin typeface="FrutigerLTStd-Light"/>
              </a:rPr>
              <a:t>phenotypes. </a:t>
            </a:r>
            <a:r>
              <a:rPr lang="en-US" altLang="zh-CN" dirty="0" smtClean="0">
                <a:latin typeface="FrutigerLTStd-Light"/>
              </a:rPr>
              <a:t>The </a:t>
            </a:r>
            <a:r>
              <a:rPr lang="en-US" altLang="zh-CN" dirty="0">
                <a:latin typeface="FrutigerLTStd-Light"/>
              </a:rPr>
              <a:t>most widely acting protein </a:t>
            </a:r>
            <a:r>
              <a:rPr lang="en-US" altLang="zh-CN" dirty="0" smtClean="0">
                <a:latin typeface="FrutigerLTStd-Light"/>
              </a:rPr>
              <a:t>is likely </a:t>
            </a:r>
            <a:r>
              <a:rPr lang="en-US" altLang="zh-CN" dirty="0">
                <a:latin typeface="FrutigerLTStd-Light"/>
              </a:rPr>
              <a:t>to be </a:t>
            </a:r>
            <a:r>
              <a:rPr lang="en-US" altLang="zh-CN" dirty="0" err="1">
                <a:latin typeface="FrutigerLTStd-Light"/>
              </a:rPr>
              <a:t>Ras</a:t>
            </a:r>
            <a:r>
              <a:rPr lang="en-US" altLang="zh-CN" dirty="0">
                <a:latin typeface="FrutigerLTStd-Light"/>
              </a:rPr>
              <a:t>, which affects susceptibility to apoptosis, dependence on exogenous </a:t>
            </a:r>
            <a:r>
              <a:rPr lang="en-US" altLang="zh-CN" dirty="0" smtClean="0">
                <a:latin typeface="FrutigerLTStd-Light"/>
              </a:rPr>
              <a:t>mitogens, angiogenesis</a:t>
            </a:r>
            <a:r>
              <a:rPr lang="en-US" altLang="zh-CN" dirty="0">
                <a:latin typeface="FrutigerLTStd-Light"/>
              </a:rPr>
              <a:t>, and invasiveness and metastatic ability. Hence, a one-to-one mapping </a:t>
            </a:r>
            <a:r>
              <a:rPr lang="en-US" altLang="zh-CN" dirty="0" smtClean="0">
                <a:latin typeface="FrutigerLTStd-Light"/>
              </a:rPr>
              <a:t>between genes </a:t>
            </a:r>
            <a:r>
              <a:rPr lang="en-US" altLang="zh-CN" dirty="0">
                <a:latin typeface="FrutigerLTStd-Light"/>
              </a:rPr>
              <a:t>and cancer-associated phenotypes is not possible.</a:t>
            </a:r>
            <a:endParaRPr lang="zh-CN" altLang="en-US" dirty="0"/>
          </a:p>
        </p:txBody>
      </p:sp>
      <p:sp>
        <p:nvSpPr>
          <p:cNvPr id="3" name="Rectangle 2"/>
          <p:cNvSpPr/>
          <p:nvPr/>
        </p:nvSpPr>
        <p:spPr>
          <a:xfrm>
            <a:off x="1400556" y="362635"/>
            <a:ext cx="9855708" cy="523220"/>
          </a:xfrm>
          <a:prstGeom prst="rect">
            <a:avLst/>
          </a:prstGeom>
        </p:spPr>
        <p:txBody>
          <a:bodyPr wrap="square">
            <a:spAutoFit/>
          </a:bodyPr>
          <a:lstStyle/>
          <a:p>
            <a:r>
              <a:rPr lang="fr-FR" altLang="zh-CN" sz="2800" b="1" dirty="0">
                <a:solidFill>
                  <a:srgbClr val="1271FF"/>
                </a:solidFill>
                <a:latin typeface="FrutigerLTStd-Bold"/>
              </a:rPr>
              <a:t>Figure 11.44 </a:t>
            </a:r>
            <a:r>
              <a:rPr lang="fr-FR" altLang="zh-CN" sz="2800" b="1" dirty="0">
                <a:solidFill>
                  <a:srgbClr val="000000"/>
                </a:solidFill>
                <a:latin typeface="FrutigerLTStd-Bold"/>
              </a:rPr>
              <a:t>Cancer </a:t>
            </a:r>
            <a:r>
              <a:rPr lang="fr-FR" altLang="zh-CN" sz="2800" b="1" dirty="0" err="1">
                <a:solidFill>
                  <a:srgbClr val="000000"/>
                </a:solidFill>
                <a:latin typeface="FrutigerLTStd-Bold"/>
              </a:rPr>
              <a:t>cell</a:t>
            </a:r>
            <a:r>
              <a:rPr lang="fr-FR" altLang="zh-CN" sz="2800" b="1" dirty="0">
                <a:solidFill>
                  <a:srgbClr val="000000"/>
                </a:solidFill>
                <a:latin typeface="FrutigerLTStd-Bold"/>
              </a:rPr>
              <a:t> </a:t>
            </a:r>
            <a:r>
              <a:rPr lang="fr-FR" altLang="zh-CN" sz="2800" b="1" dirty="0" err="1">
                <a:solidFill>
                  <a:srgbClr val="000000"/>
                </a:solidFill>
                <a:latin typeface="FrutigerLTStd-Bold"/>
              </a:rPr>
              <a:t>genotypes</a:t>
            </a:r>
            <a:r>
              <a:rPr lang="fr-FR" altLang="zh-CN" sz="2800" b="1" dirty="0">
                <a:solidFill>
                  <a:srgbClr val="000000"/>
                </a:solidFill>
                <a:latin typeface="FrutigerLTStd-Bold"/>
              </a:rPr>
              <a:t> versus </a:t>
            </a:r>
            <a:r>
              <a:rPr lang="fr-FR" altLang="zh-CN" sz="2800" b="1" dirty="0" err="1">
                <a:solidFill>
                  <a:srgbClr val="000000"/>
                </a:solidFill>
                <a:latin typeface="FrutigerLTStd-Bold"/>
              </a:rPr>
              <a:t>phenotypes</a:t>
            </a:r>
            <a:endParaRPr lang="zh-CN" altLang="en-US" sz="2800" dirty="0"/>
          </a:p>
        </p:txBody>
      </p:sp>
    </p:spTree>
    <p:extLst>
      <p:ext uri="{BB962C8B-B14F-4D97-AF65-F5344CB8AC3E}">
        <p14:creationId xmlns:p14="http://schemas.microsoft.com/office/powerpoint/2010/main" val="30629056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0337" y="986589"/>
            <a:ext cx="1422184" cy="461665"/>
          </a:xfrm>
          <a:prstGeom prst="rect">
            <a:avLst/>
          </a:prstGeom>
          <a:noFill/>
        </p:spPr>
        <p:txBody>
          <a:bodyPr wrap="none" rtlCol="0">
            <a:spAutoFit/>
          </a:bodyPr>
          <a:lstStyle/>
          <a:p>
            <a:r>
              <a:rPr lang="zh-CN" altLang="en-US" sz="2400" b="1" smtClean="0"/>
              <a:t>课后作业</a:t>
            </a:r>
            <a:endParaRPr lang="zh-CN" altLang="en-US" sz="2400" b="1" dirty="0"/>
          </a:p>
        </p:txBody>
      </p:sp>
      <p:sp>
        <p:nvSpPr>
          <p:cNvPr id="3" name="TextBox 2"/>
          <p:cNvSpPr txBox="1"/>
          <p:nvPr/>
        </p:nvSpPr>
        <p:spPr>
          <a:xfrm>
            <a:off x="890337" y="2342148"/>
            <a:ext cx="9294724" cy="2031325"/>
          </a:xfrm>
          <a:prstGeom prst="rect">
            <a:avLst/>
          </a:prstGeom>
          <a:noFill/>
        </p:spPr>
        <p:txBody>
          <a:bodyPr wrap="none" rtlCol="0">
            <a:spAutoFit/>
          </a:bodyPr>
          <a:lstStyle/>
          <a:p>
            <a:r>
              <a:rPr lang="en-US" altLang="zh-CN" dirty="0" smtClean="0"/>
              <a:t>1</a:t>
            </a:r>
            <a:r>
              <a:rPr lang="zh-CN" altLang="en-US" dirty="0" smtClean="0"/>
              <a:t>， 简述研究</a:t>
            </a:r>
            <a:r>
              <a:rPr lang="en-US" altLang="zh-CN" dirty="0" smtClean="0"/>
              <a:t>cancer stem cell </a:t>
            </a:r>
            <a:r>
              <a:rPr lang="zh-CN" altLang="en-US" dirty="0" smtClean="0"/>
              <a:t>的意义，</a:t>
            </a:r>
            <a:r>
              <a:rPr lang="en-US" altLang="zh-CN" dirty="0" smtClean="0"/>
              <a:t>cancer stem cell </a:t>
            </a:r>
            <a:r>
              <a:rPr lang="zh-CN" altLang="en-US" dirty="0" smtClean="0"/>
              <a:t>与正常</a:t>
            </a:r>
            <a:r>
              <a:rPr lang="en-US" altLang="zh-CN" dirty="0" smtClean="0"/>
              <a:t>tissue stem cell</a:t>
            </a:r>
            <a:r>
              <a:rPr lang="zh-CN" altLang="en-US" dirty="0" smtClean="0"/>
              <a:t>的区别和联系。</a:t>
            </a:r>
            <a:endParaRPr lang="en-US" altLang="zh-CN" dirty="0" smtClean="0"/>
          </a:p>
          <a:p>
            <a:endParaRPr lang="en-US" altLang="zh-CN" dirty="0"/>
          </a:p>
          <a:p>
            <a:r>
              <a:rPr lang="en-US" altLang="zh-CN" dirty="0" smtClean="0"/>
              <a:t>2</a:t>
            </a:r>
            <a:r>
              <a:rPr lang="zh-CN" altLang="en-US" dirty="0" smtClean="0"/>
              <a:t>， </a:t>
            </a:r>
            <a:r>
              <a:rPr lang="zh-CN" altLang="en-US" dirty="0"/>
              <a:t>什</a:t>
            </a:r>
            <a:r>
              <a:rPr lang="zh-CN" altLang="en-US" dirty="0" smtClean="0"/>
              <a:t>么是 </a:t>
            </a:r>
            <a:r>
              <a:rPr lang="en-US" altLang="zh-CN" dirty="0" smtClean="0"/>
              <a:t>field</a:t>
            </a:r>
            <a:r>
              <a:rPr lang="zh-CN" altLang="en-US" dirty="0" smtClean="0"/>
              <a:t> </a:t>
            </a:r>
            <a:r>
              <a:rPr lang="en-US" altLang="zh-CN" dirty="0" err="1" smtClean="0"/>
              <a:t>cancerization</a:t>
            </a:r>
            <a:r>
              <a:rPr lang="en-US" altLang="zh-CN" dirty="0" smtClean="0"/>
              <a:t>? </a:t>
            </a:r>
            <a:r>
              <a:rPr lang="zh-CN" altLang="en-US" dirty="0" smtClean="0"/>
              <a:t> 背后的原因是什么？</a:t>
            </a:r>
            <a:r>
              <a:rPr lang="en-US" altLang="zh-CN" dirty="0" smtClean="0"/>
              <a:t> </a:t>
            </a:r>
          </a:p>
          <a:p>
            <a:endParaRPr lang="en-US" altLang="zh-CN" dirty="0"/>
          </a:p>
          <a:p>
            <a:r>
              <a:rPr lang="en-US" altLang="zh-CN" dirty="0" smtClean="0"/>
              <a:t>3</a:t>
            </a:r>
            <a:r>
              <a:rPr lang="zh-CN" altLang="en-US" dirty="0" smtClean="0"/>
              <a:t>，举例说明 </a:t>
            </a:r>
            <a:r>
              <a:rPr lang="en-US" altLang="zh-CN" dirty="0" smtClean="0"/>
              <a:t>tumor promoter </a:t>
            </a:r>
            <a:r>
              <a:rPr lang="zh-CN" altLang="en-US" dirty="0" smtClean="0"/>
              <a:t>和 </a:t>
            </a:r>
            <a:r>
              <a:rPr lang="en-US" altLang="zh-CN" dirty="0" smtClean="0"/>
              <a:t>tumor initiator</a:t>
            </a:r>
            <a:r>
              <a:rPr lang="zh-CN" altLang="en-US" dirty="0" smtClean="0"/>
              <a:t>的区别和联系；</a:t>
            </a:r>
            <a:endParaRPr lang="en-US" altLang="zh-CN" dirty="0" smtClean="0"/>
          </a:p>
          <a:p>
            <a:endParaRPr lang="en-US" altLang="zh-CN" dirty="0" smtClean="0"/>
          </a:p>
          <a:p>
            <a:r>
              <a:rPr lang="en-US" altLang="zh-CN" dirty="0" smtClean="0"/>
              <a:t>4</a:t>
            </a:r>
            <a:r>
              <a:rPr lang="zh-CN" altLang="en-US" dirty="0" smtClean="0"/>
              <a:t>， </a:t>
            </a:r>
            <a:r>
              <a:rPr lang="en-US" altLang="zh-CN" dirty="0" smtClean="0"/>
              <a:t>inflammation</a:t>
            </a:r>
            <a:r>
              <a:rPr lang="zh-CN" altLang="en-US" dirty="0" smtClean="0"/>
              <a:t>促进肿瘤发生的分子机制是什么？</a:t>
            </a:r>
            <a:endParaRPr lang="zh-CN" altLang="en-US" dirty="0"/>
          </a:p>
        </p:txBody>
      </p:sp>
    </p:spTree>
    <p:extLst>
      <p:ext uri="{BB962C8B-B14F-4D97-AF65-F5344CB8AC3E}">
        <p14:creationId xmlns:p14="http://schemas.microsoft.com/office/powerpoint/2010/main" val="342749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Picture 3" descr="figure_1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46" y="978408"/>
            <a:ext cx="2130871" cy="56904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32666" y="2251849"/>
            <a:ext cx="7572396" cy="2554545"/>
          </a:xfrm>
          <a:prstGeom prst="rect">
            <a:avLst/>
          </a:prstGeom>
        </p:spPr>
        <p:txBody>
          <a:bodyPr wrap="square">
            <a:spAutoFit/>
          </a:bodyPr>
          <a:lstStyle/>
          <a:p>
            <a:r>
              <a:rPr lang="en-US" altLang="zh-CN" sz="2000" dirty="0" smtClean="0">
                <a:solidFill>
                  <a:srgbClr val="000000"/>
                </a:solidFill>
                <a:latin typeface="FrutigerLTStd-Light"/>
              </a:rPr>
              <a:t>These graphs indicate </a:t>
            </a:r>
            <a:r>
              <a:rPr lang="en-US" altLang="zh-CN" sz="2000" dirty="0">
                <a:solidFill>
                  <a:srgbClr val="000000"/>
                </a:solidFill>
                <a:latin typeface="FrutigerLTStd-Light"/>
              </a:rPr>
              <a:t>that a subset of cancers show age-dependent incidence </a:t>
            </a:r>
            <a:r>
              <a:rPr lang="en-US" altLang="zh-CN" sz="2000" dirty="0" smtClean="0">
                <a:solidFill>
                  <a:srgbClr val="000000"/>
                </a:solidFill>
                <a:latin typeface="FrutigerLTStd-Light"/>
              </a:rPr>
              <a:t>rates that </a:t>
            </a:r>
            <a:r>
              <a:rPr lang="en-US" altLang="zh-CN" sz="2000" dirty="0">
                <a:solidFill>
                  <a:srgbClr val="000000"/>
                </a:solidFill>
                <a:latin typeface="FrutigerLTStd-Light"/>
              </a:rPr>
              <a:t>vary dramatically from the kinetics of appearance of most </a:t>
            </a:r>
            <a:r>
              <a:rPr lang="en-US" altLang="zh-CN" sz="2000" dirty="0" smtClean="0">
                <a:solidFill>
                  <a:srgbClr val="000000"/>
                </a:solidFill>
                <a:latin typeface="FrutigerLTStd-Light"/>
              </a:rPr>
              <a:t>common cancers</a:t>
            </a:r>
            <a:r>
              <a:rPr lang="en-US" altLang="zh-CN" sz="2000" dirty="0">
                <a:solidFill>
                  <a:srgbClr val="000000"/>
                </a:solidFill>
                <a:latin typeface="FrutigerLTStd-Light"/>
              </a:rPr>
              <a:t>. With the exception of testicular cancer, the ordinates in all </a:t>
            </a:r>
            <a:r>
              <a:rPr lang="en-US" altLang="zh-CN" sz="2000" dirty="0" smtClean="0">
                <a:solidFill>
                  <a:srgbClr val="000000"/>
                </a:solidFill>
                <a:latin typeface="FrutigerLTStd-Light"/>
              </a:rPr>
              <a:t>cases represent </a:t>
            </a:r>
            <a:r>
              <a:rPr lang="en-US" altLang="zh-CN" sz="2000" dirty="0">
                <a:solidFill>
                  <a:srgbClr val="000000"/>
                </a:solidFill>
                <a:latin typeface="FrutigerLTStd-Light"/>
              </a:rPr>
              <a:t>incidence relative to the highest incidence rate. </a:t>
            </a:r>
            <a:r>
              <a:rPr lang="en-US" altLang="zh-CN" sz="2000" dirty="0" smtClean="0">
                <a:solidFill>
                  <a:srgbClr val="000000"/>
                </a:solidFill>
                <a:latin typeface="FrutigerLTStd-Light"/>
              </a:rPr>
              <a:t>Squamous cell </a:t>
            </a:r>
            <a:r>
              <a:rPr lang="en-US" altLang="zh-CN" sz="2000" dirty="0">
                <a:solidFill>
                  <a:srgbClr val="000000"/>
                </a:solidFill>
                <a:latin typeface="FrutigerLTStd-Light"/>
              </a:rPr>
              <a:t>skin carcinoma is included to illustrate the incidence kinetics </a:t>
            </a:r>
            <a:r>
              <a:rPr lang="en-US" altLang="zh-CN" sz="2000" dirty="0" smtClean="0">
                <a:solidFill>
                  <a:srgbClr val="000000"/>
                </a:solidFill>
                <a:latin typeface="FrutigerLTStd-Light"/>
              </a:rPr>
              <a:t>of a </a:t>
            </a:r>
            <a:r>
              <a:rPr lang="en-US" altLang="zh-CN" sz="2000" dirty="0">
                <a:solidFill>
                  <a:srgbClr val="000000"/>
                </a:solidFill>
                <a:latin typeface="FrutigerLTStd-Light"/>
              </a:rPr>
              <a:t>cancer that is more typical of adult-onset </a:t>
            </a:r>
            <a:r>
              <a:rPr lang="en-US" altLang="zh-CN" sz="2000" dirty="0" err="1">
                <a:solidFill>
                  <a:srgbClr val="000000"/>
                </a:solidFill>
                <a:latin typeface="FrutigerLTStd-Light"/>
              </a:rPr>
              <a:t>neoplasias</a:t>
            </a:r>
            <a:r>
              <a:rPr lang="en-US" altLang="zh-CN" sz="2000" dirty="0">
                <a:solidFill>
                  <a:srgbClr val="000000"/>
                </a:solidFill>
                <a:latin typeface="FrutigerLTStd-Light"/>
              </a:rPr>
              <a:t>. </a:t>
            </a:r>
            <a:endParaRPr lang="zh-CN" altLang="en-US" sz="2000" dirty="0"/>
          </a:p>
        </p:txBody>
      </p:sp>
      <p:sp>
        <p:nvSpPr>
          <p:cNvPr id="3" name="Rectangle 2"/>
          <p:cNvSpPr/>
          <p:nvPr/>
        </p:nvSpPr>
        <p:spPr>
          <a:xfrm>
            <a:off x="1365442" y="269875"/>
            <a:ext cx="9241632" cy="523220"/>
          </a:xfrm>
          <a:prstGeom prst="rect">
            <a:avLst/>
          </a:prstGeom>
        </p:spPr>
        <p:txBody>
          <a:bodyPr wrap="none">
            <a:spAutoFit/>
          </a:bodyPr>
          <a:lstStyle/>
          <a:p>
            <a:r>
              <a:rPr lang="en-US" altLang="zh-CN" sz="2800" b="1" dirty="0">
                <a:solidFill>
                  <a:srgbClr val="1271FF"/>
                </a:solidFill>
                <a:latin typeface="FrutigerLTStd-Bold"/>
              </a:rPr>
              <a:t>Figure 11.4 </a:t>
            </a:r>
            <a:r>
              <a:rPr lang="en-US" altLang="zh-CN" sz="2800" b="1" dirty="0">
                <a:solidFill>
                  <a:srgbClr val="000000"/>
                </a:solidFill>
                <a:latin typeface="FrutigerLTStd-Bold"/>
              </a:rPr>
              <a:t>Cancer incidence as a function of age </a:t>
            </a:r>
            <a:endParaRPr lang="zh-CN" altLang="en-US" sz="2800" dirty="0"/>
          </a:p>
        </p:txBody>
      </p:sp>
    </p:spTree>
    <p:extLst>
      <p:ext uri="{BB962C8B-B14F-4D97-AF65-F5344CB8AC3E}">
        <p14:creationId xmlns:p14="http://schemas.microsoft.com/office/powerpoint/2010/main" val="1844852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11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5" y="1217696"/>
            <a:ext cx="5796787" cy="532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01762" y="1757789"/>
            <a:ext cx="5373143" cy="4247317"/>
          </a:xfrm>
          <a:prstGeom prst="rect">
            <a:avLst/>
          </a:prstGeom>
        </p:spPr>
        <p:txBody>
          <a:bodyPr wrap="square">
            <a:spAutoFit/>
          </a:bodyPr>
          <a:lstStyle/>
          <a:p>
            <a:r>
              <a:rPr lang="en-US" altLang="zh-CN" dirty="0" smtClean="0">
                <a:solidFill>
                  <a:srgbClr val="000000"/>
                </a:solidFill>
                <a:latin typeface="FrutigerLTStd-Light"/>
              </a:rPr>
              <a:t>These graphs indicate </a:t>
            </a:r>
            <a:r>
              <a:rPr lang="en-US" altLang="zh-CN" dirty="0">
                <a:solidFill>
                  <a:srgbClr val="000000"/>
                </a:solidFill>
                <a:latin typeface="FrutigerLTStd-Light"/>
              </a:rPr>
              <a:t>that </a:t>
            </a:r>
            <a:r>
              <a:rPr lang="en-US" altLang="zh-CN" u="sng" dirty="0">
                <a:solidFill>
                  <a:srgbClr val="FF0000"/>
                </a:solidFill>
                <a:latin typeface="FrutigerLTStd-Light"/>
              </a:rPr>
              <a:t>cumulative </a:t>
            </a:r>
            <a:r>
              <a:rPr lang="en-US" altLang="zh-CN" u="sng" dirty="0" smtClean="0">
                <a:solidFill>
                  <a:srgbClr val="FF0000"/>
                </a:solidFill>
                <a:latin typeface="FrutigerLTStd-Light"/>
              </a:rPr>
              <a:t>exposure to </a:t>
            </a:r>
            <a:r>
              <a:rPr lang="en-US" altLang="zh-CN" u="sng" dirty="0">
                <a:solidFill>
                  <a:srgbClr val="FF0000"/>
                </a:solidFill>
                <a:latin typeface="FrutigerLTStd-Light"/>
              </a:rPr>
              <a:t>a carcinogenic stimulus, </a:t>
            </a:r>
            <a:r>
              <a:rPr lang="en-US" altLang="zh-CN" u="sng" dirty="0" smtClean="0">
                <a:solidFill>
                  <a:srgbClr val="FF0000"/>
                </a:solidFill>
                <a:latin typeface="FrutigerLTStd-Light"/>
              </a:rPr>
              <a:t>rather than </a:t>
            </a:r>
            <a:r>
              <a:rPr lang="en-US" altLang="zh-CN" u="sng" dirty="0">
                <a:solidFill>
                  <a:srgbClr val="FF0000"/>
                </a:solidFill>
                <a:latin typeface="FrutigerLTStd-Light"/>
              </a:rPr>
              <a:t>the age at which this </a:t>
            </a:r>
            <a:r>
              <a:rPr lang="en-US" altLang="zh-CN" u="sng" dirty="0" smtClean="0">
                <a:solidFill>
                  <a:srgbClr val="FF0000"/>
                </a:solidFill>
                <a:latin typeface="FrutigerLTStd-Light"/>
              </a:rPr>
              <a:t>exposure began</a:t>
            </a:r>
            <a:r>
              <a:rPr lang="en-US" altLang="zh-CN" u="sng" dirty="0">
                <a:solidFill>
                  <a:srgbClr val="FF0000"/>
                </a:solidFill>
                <a:latin typeface="FrutigerLTStd-Light"/>
              </a:rPr>
              <a:t>, determines the likelihood </a:t>
            </a:r>
            <a:r>
              <a:rPr lang="en-US" altLang="zh-CN" u="sng" dirty="0" smtClean="0">
                <a:solidFill>
                  <a:srgbClr val="FF0000"/>
                </a:solidFill>
                <a:latin typeface="FrutigerLTStd-Light"/>
              </a:rPr>
              <a:t>of developing </a:t>
            </a:r>
            <a:r>
              <a:rPr lang="en-US" altLang="zh-CN" u="sng" dirty="0">
                <a:solidFill>
                  <a:srgbClr val="FF0000"/>
                </a:solidFill>
                <a:latin typeface="FrutigerLTStd-Light"/>
              </a:rPr>
              <a:t>a detectable tumor. </a:t>
            </a:r>
            <a:r>
              <a:rPr lang="en-US" altLang="zh-CN" dirty="0">
                <a:solidFill>
                  <a:srgbClr val="000000"/>
                </a:solidFill>
                <a:latin typeface="FrutigerLTStd-Light"/>
              </a:rPr>
              <a:t>The </a:t>
            </a:r>
            <a:r>
              <a:rPr lang="en-US" altLang="zh-CN" dirty="0" smtClean="0">
                <a:solidFill>
                  <a:srgbClr val="000000"/>
                </a:solidFill>
                <a:latin typeface="FrutigerLTStd-Light"/>
              </a:rPr>
              <a:t>left graph </a:t>
            </a:r>
            <a:r>
              <a:rPr lang="en-US" altLang="zh-CN" dirty="0">
                <a:solidFill>
                  <a:srgbClr val="000000"/>
                </a:solidFill>
                <a:latin typeface="FrutigerLTStd-Light"/>
              </a:rPr>
              <a:t>presents the cumulative risk </a:t>
            </a:r>
            <a:r>
              <a:rPr lang="en-US" altLang="zh-CN" dirty="0" smtClean="0">
                <a:solidFill>
                  <a:srgbClr val="000000"/>
                </a:solidFill>
                <a:latin typeface="FrutigerLTStd-Light"/>
              </a:rPr>
              <a:t>of developing </a:t>
            </a:r>
            <a:r>
              <a:rPr lang="en-US" altLang="zh-CN" dirty="0">
                <a:solidFill>
                  <a:srgbClr val="000000"/>
                </a:solidFill>
                <a:latin typeface="FrutigerLTStd-Light"/>
              </a:rPr>
              <a:t>mesothelioma (a tumor </a:t>
            </a:r>
            <a:r>
              <a:rPr lang="en-US" altLang="zh-CN" dirty="0" smtClean="0">
                <a:solidFill>
                  <a:srgbClr val="000000"/>
                </a:solidFill>
                <a:latin typeface="FrutigerLTStd-Light"/>
              </a:rPr>
              <a:t>of the </a:t>
            </a:r>
            <a:r>
              <a:rPr lang="en-US" altLang="zh-CN" dirty="0">
                <a:solidFill>
                  <a:srgbClr val="000000"/>
                </a:solidFill>
                <a:latin typeface="FrutigerLTStd-Light"/>
              </a:rPr>
              <a:t>mesodermal lining of the </a:t>
            </a:r>
            <a:r>
              <a:rPr lang="en-US" altLang="zh-CN" dirty="0" smtClean="0">
                <a:solidFill>
                  <a:srgbClr val="000000"/>
                </a:solidFill>
                <a:latin typeface="FrutigerLTStd-Light"/>
              </a:rPr>
              <a:t>abdominal organs </a:t>
            </a:r>
            <a:r>
              <a:rPr lang="en-US" altLang="zh-CN" dirty="0">
                <a:solidFill>
                  <a:srgbClr val="000000"/>
                </a:solidFill>
                <a:latin typeface="FrutigerLTStd-Light"/>
              </a:rPr>
              <a:t>and the lungs) among </a:t>
            </a:r>
            <a:r>
              <a:rPr lang="en-US" altLang="zh-CN" dirty="0" smtClean="0">
                <a:solidFill>
                  <a:srgbClr val="000000"/>
                </a:solidFill>
                <a:latin typeface="FrutigerLTStd-Light"/>
              </a:rPr>
              <a:t>insulation workers </a:t>
            </a:r>
            <a:r>
              <a:rPr lang="en-US" altLang="zh-CN" dirty="0">
                <a:solidFill>
                  <a:srgbClr val="000000"/>
                </a:solidFill>
                <a:latin typeface="FrutigerLTStd-Light"/>
              </a:rPr>
              <a:t>in the United States, many </a:t>
            </a:r>
            <a:r>
              <a:rPr lang="en-US" altLang="zh-CN" dirty="0" smtClean="0">
                <a:solidFill>
                  <a:srgbClr val="000000"/>
                </a:solidFill>
                <a:latin typeface="FrutigerLTStd-Light"/>
              </a:rPr>
              <a:t>of whom </a:t>
            </a:r>
            <a:r>
              <a:rPr lang="en-US" altLang="zh-CN" dirty="0">
                <a:solidFill>
                  <a:srgbClr val="000000"/>
                </a:solidFill>
                <a:latin typeface="FrutigerLTStd-Light"/>
              </a:rPr>
              <a:t>were occupationally </a:t>
            </a:r>
            <a:r>
              <a:rPr lang="en-US" altLang="zh-CN" dirty="0" smtClean="0">
                <a:solidFill>
                  <a:srgbClr val="000000"/>
                </a:solidFill>
                <a:latin typeface="FrutigerLTStd-Light"/>
              </a:rPr>
              <a:t>exposed to </a:t>
            </a:r>
            <a:r>
              <a:rPr lang="en-US" altLang="zh-CN" dirty="0">
                <a:solidFill>
                  <a:srgbClr val="000000"/>
                </a:solidFill>
                <a:latin typeface="FrutigerLTStd-Light"/>
              </a:rPr>
              <a:t>asbestos. The right graph </a:t>
            </a:r>
            <a:r>
              <a:rPr lang="en-US" altLang="zh-CN" dirty="0" smtClean="0">
                <a:solidFill>
                  <a:srgbClr val="000000"/>
                </a:solidFill>
                <a:latin typeface="FrutigerLTStd-Light"/>
              </a:rPr>
              <a:t>presents the </a:t>
            </a:r>
            <a:r>
              <a:rPr lang="en-US" altLang="zh-CN" dirty="0">
                <a:solidFill>
                  <a:srgbClr val="000000"/>
                </a:solidFill>
                <a:latin typeface="FrutigerLTStd-Light"/>
              </a:rPr>
              <a:t>cumulative risk of developing </a:t>
            </a:r>
            <a:r>
              <a:rPr lang="en-US" altLang="zh-CN" dirty="0" smtClean="0">
                <a:solidFill>
                  <a:srgbClr val="000000"/>
                </a:solidFill>
                <a:latin typeface="FrutigerLTStd-Light"/>
              </a:rPr>
              <a:t>a skin </a:t>
            </a:r>
            <a:r>
              <a:rPr lang="en-US" altLang="zh-CN" dirty="0">
                <a:solidFill>
                  <a:srgbClr val="000000"/>
                </a:solidFill>
                <a:latin typeface="FrutigerLTStd-Light"/>
              </a:rPr>
              <a:t>tumor among mice treated in </a:t>
            </a:r>
            <a:r>
              <a:rPr lang="en-US" altLang="zh-CN" dirty="0" smtClean="0">
                <a:solidFill>
                  <a:srgbClr val="000000"/>
                </a:solidFill>
                <a:latin typeface="FrutigerLTStd-Light"/>
              </a:rPr>
              <a:t>an experimental </a:t>
            </a:r>
            <a:r>
              <a:rPr lang="en-US" altLang="zh-CN" dirty="0">
                <a:solidFill>
                  <a:srgbClr val="000000"/>
                </a:solidFill>
                <a:latin typeface="FrutigerLTStd-Light"/>
              </a:rPr>
              <a:t>protocol for </a:t>
            </a:r>
            <a:r>
              <a:rPr lang="en-US" altLang="zh-CN" dirty="0" smtClean="0">
                <a:solidFill>
                  <a:srgbClr val="000000"/>
                </a:solidFill>
                <a:latin typeface="FrutigerLTStd-Light"/>
              </a:rPr>
              <a:t>inducing squamous </a:t>
            </a:r>
            <a:r>
              <a:rPr lang="en-US" altLang="zh-CN" dirty="0">
                <a:solidFill>
                  <a:srgbClr val="000000"/>
                </a:solidFill>
                <a:latin typeface="FrutigerLTStd-Light"/>
              </a:rPr>
              <a:t>cell carcinomas of the skin</a:t>
            </a:r>
            <a:r>
              <a:rPr lang="en-US" altLang="zh-CN" dirty="0" smtClean="0">
                <a:solidFill>
                  <a:srgbClr val="000000"/>
                </a:solidFill>
                <a:latin typeface="FrutigerLTStd-Light"/>
              </a:rPr>
              <a:t>. </a:t>
            </a:r>
            <a:endParaRPr lang="zh-CN" altLang="en-US" dirty="0"/>
          </a:p>
        </p:txBody>
      </p:sp>
      <p:sp>
        <p:nvSpPr>
          <p:cNvPr id="3" name="Rectangle 2"/>
          <p:cNvSpPr/>
          <p:nvPr/>
        </p:nvSpPr>
        <p:spPr>
          <a:xfrm>
            <a:off x="1363101" y="334750"/>
            <a:ext cx="9646411" cy="523220"/>
          </a:xfrm>
          <a:prstGeom prst="rect">
            <a:avLst/>
          </a:prstGeom>
        </p:spPr>
        <p:txBody>
          <a:bodyPr wrap="square">
            <a:spAutoFit/>
          </a:bodyPr>
          <a:lstStyle/>
          <a:p>
            <a:r>
              <a:rPr lang="en-US" altLang="zh-CN" sz="2800" b="1" dirty="0">
                <a:solidFill>
                  <a:srgbClr val="1271FF"/>
                </a:solidFill>
                <a:latin typeface="FrutigerLTStd-Bold"/>
              </a:rPr>
              <a:t>Figure 11.5 </a:t>
            </a:r>
            <a:r>
              <a:rPr lang="en-US" altLang="zh-CN" sz="2800" b="1" dirty="0">
                <a:solidFill>
                  <a:srgbClr val="000000"/>
                </a:solidFill>
                <a:latin typeface="FrutigerLTStd-Bold"/>
              </a:rPr>
              <a:t>Cancer incidence </a:t>
            </a:r>
            <a:r>
              <a:rPr lang="en-US" altLang="zh-CN" sz="2800" b="1" dirty="0" smtClean="0">
                <a:solidFill>
                  <a:srgbClr val="000000"/>
                </a:solidFill>
                <a:latin typeface="FrutigerLTStd-Bold"/>
              </a:rPr>
              <a:t>and carcinogen </a:t>
            </a:r>
            <a:r>
              <a:rPr lang="en-US" altLang="zh-CN" sz="2800" b="1" dirty="0">
                <a:solidFill>
                  <a:srgbClr val="000000"/>
                </a:solidFill>
                <a:latin typeface="FrutigerLTStd-Bold"/>
              </a:rPr>
              <a:t>exposure </a:t>
            </a:r>
            <a:endParaRPr lang="zh-CN" altLang="en-US" sz="2800" dirty="0"/>
          </a:p>
        </p:txBody>
      </p:sp>
    </p:spTree>
    <p:extLst>
      <p:ext uri="{BB962C8B-B14F-4D97-AF65-F5344CB8AC3E}">
        <p14:creationId xmlns:p14="http://schemas.microsoft.com/office/powerpoint/2010/main" val="3356779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2403</TotalTime>
  <Words>5756</Words>
  <Application>Microsoft Office PowerPoint</Application>
  <PresentationFormat>Widescreen</PresentationFormat>
  <Paragraphs>334</Paragraphs>
  <Slides>73</Slides>
  <Notes>65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73</vt:i4>
      </vt:variant>
    </vt:vector>
  </HeadingPairs>
  <TitlesOfParts>
    <vt:vector size="92" baseType="lpstr">
      <vt:lpstr>ACaslonPro-Regular</vt:lpstr>
      <vt:lpstr>Arial Unicode MS</vt:lpstr>
      <vt:lpstr>FrutigerLTStd-Bold</vt:lpstr>
      <vt:lpstr>FrutigerLTStd-BoldItalic</vt:lpstr>
      <vt:lpstr>FrutigerLTStd-Light</vt:lpstr>
      <vt:lpstr>FrutigerLTStd-LightItalic</vt:lpstr>
      <vt:lpstr>TimesNewRomanPS-BoldMT</vt:lpstr>
      <vt:lpstr>TimesNewRomanPSMT</vt:lpstr>
      <vt:lpstr>UtopiaStd-Bold</vt:lpstr>
      <vt:lpstr>UtopiaStd-Italic</vt:lpstr>
      <vt:lpstr>UtopiaStd-Regular</vt:lpstr>
      <vt:lpstr>UtopiaStd-Semibold</vt:lpstr>
      <vt:lpstr>宋体</vt:lpstr>
      <vt:lpstr>Arial</vt:lpstr>
      <vt:lpstr>Calibri</vt:lpstr>
      <vt:lpstr>Calibri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234</cp:revision>
  <dcterms:created xsi:type="dcterms:W3CDTF">2016-07-10T08:32:52Z</dcterms:created>
  <dcterms:modified xsi:type="dcterms:W3CDTF">2023-11-30T23:40:44Z</dcterms:modified>
</cp:coreProperties>
</file>